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1366" r:id="rId3"/>
    <p:sldId id="1423" r:id="rId4"/>
    <p:sldId id="1367" r:id="rId5"/>
    <p:sldId id="1424" r:id="rId6"/>
    <p:sldId id="1425" r:id="rId8"/>
    <p:sldId id="1426" r:id="rId9"/>
    <p:sldId id="1427" r:id="rId10"/>
    <p:sldId id="1453" r:id="rId11"/>
    <p:sldId id="1373" r:id="rId12"/>
    <p:sldId id="1379" r:id="rId13"/>
    <p:sldId id="1441" r:id="rId14"/>
    <p:sldId id="1374" r:id="rId15"/>
    <p:sldId id="1376" r:id="rId16"/>
    <p:sldId id="1377" r:id="rId17"/>
    <p:sldId id="1435" r:id="rId18"/>
    <p:sldId id="1442" r:id="rId19"/>
    <p:sldId id="1436" r:id="rId20"/>
    <p:sldId id="1437" r:id="rId21"/>
    <p:sldId id="1438" r:id="rId22"/>
    <p:sldId id="1439" r:id="rId23"/>
    <p:sldId id="1440" r:id="rId24"/>
    <p:sldId id="1378"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slnq li" initials="" lastIdx="13" clrIdx="0"/>
  <p:cmAuthor id="1" name="uchin" initials="u" lastIdx="3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0EA"/>
    <a:srgbClr val="FEC306"/>
    <a:srgbClr val="2492C1"/>
    <a:srgbClr val="07D5D4"/>
    <a:srgbClr val="1ECB9C"/>
    <a:srgbClr val="0BD2D2"/>
    <a:srgbClr val="77CE5D"/>
    <a:srgbClr val="4F92BC"/>
    <a:srgbClr val="0471D3"/>
    <a:srgbClr val="1720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80" autoAdjust="0"/>
    <p:restoredTop sz="88781" autoAdjust="0"/>
  </p:normalViewPr>
  <p:slideViewPr>
    <p:cSldViewPr showGuides="1">
      <p:cViewPr varScale="1">
        <p:scale>
          <a:sx n="59" d="100"/>
          <a:sy n="59" d="100"/>
        </p:scale>
        <p:origin x="636" y="60"/>
      </p:cViewPr>
      <p:guideLst>
        <p:guide orient="horz" pos="2178"/>
        <p:guide pos="38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00" b="1" i="0" u="none" strike="noStrike" kern="1200" spc="0" baseline="0">
                <a:solidFill>
                  <a:schemeClr val="bg1"/>
                </a:solidFill>
                <a:latin typeface="微软雅黑" panose="020B0503020204020204" pitchFamily="34" charset="-122"/>
                <a:ea typeface="微软雅黑" panose="020B0503020204020204" pitchFamily="34" charset="-122"/>
                <a:cs typeface="+mn-cs"/>
              </a:defRPr>
            </a:pPr>
            <a:r>
              <a:rPr lang="zh-CN" altLang="en-US" sz="1800" b="1" dirty="0"/>
              <a:t>团队</a:t>
            </a:r>
            <a:r>
              <a:rPr lang="zh-CN" sz="1800" b="1" dirty="0"/>
              <a:t>未来</a:t>
            </a:r>
            <a:r>
              <a:rPr lang="en-US" altLang="zh-CN" sz="1800" b="1" dirty="0"/>
              <a:t>3</a:t>
            </a:r>
            <a:r>
              <a:rPr lang="en-US" sz="1800" b="1" dirty="0"/>
              <a:t>-</a:t>
            </a:r>
            <a:r>
              <a:rPr lang="en-US" altLang="zh-CN" sz="1800" b="1" dirty="0"/>
              <a:t>5</a:t>
            </a:r>
            <a:r>
              <a:rPr lang="zh-CN" sz="1800" b="1" dirty="0"/>
              <a:t>年财务预测</a:t>
            </a:r>
            <a:r>
              <a:rPr lang="zh-CN" altLang="en-US" sz="1800" b="1" dirty="0"/>
              <a:t>（单位：万元）</a:t>
            </a:r>
            <a:endParaRPr lang="zh-CN" sz="1800" b="1" dirty="0"/>
          </a:p>
        </c:rich>
      </c:tx>
      <c:layout/>
      <c:overlay val="0"/>
      <c:spPr>
        <a:noFill/>
        <a:ln>
          <a:noFill/>
        </a:ln>
        <a:effectLst/>
      </c:spPr>
    </c:title>
    <c:autoTitleDeleted val="0"/>
    <c:plotArea>
      <c:layout>
        <c:manualLayout>
          <c:layoutTarget val="inner"/>
          <c:xMode val="edge"/>
          <c:yMode val="edge"/>
          <c:x val="0.0691594891727359"/>
          <c:y val="0.185263794396625"/>
          <c:w val="0.916679472759312"/>
          <c:h val="0.598737529922934"/>
        </c:manualLayout>
      </c:layout>
      <c:barChart>
        <c:barDir val="col"/>
        <c:grouping val="stacked"/>
        <c:varyColors val="0"/>
        <c:ser>
          <c:idx val="0"/>
          <c:order val="0"/>
          <c:tx>
            <c:strRef>
              <c:f>Sheet1!$B$1</c:f>
              <c:strCache>
                <c:ptCount val="1"/>
                <c:pt idx="0">
                  <c:v>技术咨询</c:v>
                </c:pt>
              </c:strCache>
            </c:strRef>
          </c:tx>
          <c:spPr>
            <a:solidFill>
              <a:schemeClr val="accent1"/>
            </a:solidFill>
            <a:ln>
              <a:noFill/>
            </a:ln>
            <a:effectLst/>
          </c:spPr>
          <c:invertIfNegative val="0"/>
          <c:dLbls>
            <c:delete val="1"/>
          </c:dLbls>
          <c:cat>
            <c:strRef>
              <c:f>Sheet1!$A$2:$A$4</c:f>
              <c:strCache>
                <c:ptCount val="3"/>
                <c:pt idx="0">
                  <c:v>第一年</c:v>
                </c:pt>
                <c:pt idx="1">
                  <c:v>第二年</c:v>
                </c:pt>
                <c:pt idx="2">
                  <c:v>第三年</c:v>
                </c:pt>
              </c:strCache>
            </c:strRef>
          </c:cat>
          <c:val>
            <c:numRef>
              <c:f>Sheet1!$B$2:$B$4</c:f>
              <c:numCache>
                <c:formatCode>General</c:formatCode>
                <c:ptCount val="3"/>
                <c:pt idx="0">
                  <c:v>50</c:v>
                </c:pt>
                <c:pt idx="1">
                  <c:v>200</c:v>
                </c:pt>
                <c:pt idx="2">
                  <c:v>300</c:v>
                </c:pt>
              </c:numCache>
            </c:numRef>
          </c:val>
        </c:ser>
        <c:ser>
          <c:idx val="1"/>
          <c:order val="1"/>
          <c:tx>
            <c:strRef>
              <c:f>Sheet1!$C$1</c:f>
              <c:strCache>
                <c:ptCount val="1"/>
                <c:pt idx="0">
                  <c:v>联合申报</c:v>
                </c:pt>
              </c:strCache>
            </c:strRef>
          </c:tx>
          <c:spPr>
            <a:solidFill>
              <a:schemeClr val="accent2"/>
            </a:solidFill>
            <a:ln>
              <a:noFill/>
            </a:ln>
            <a:effectLst/>
          </c:spPr>
          <c:invertIfNegative val="0"/>
          <c:dLbls>
            <c:delete val="1"/>
          </c:dLbls>
          <c:cat>
            <c:strRef>
              <c:f>Sheet1!$A$2:$A$4</c:f>
              <c:strCache>
                <c:ptCount val="3"/>
                <c:pt idx="0">
                  <c:v>第一年</c:v>
                </c:pt>
                <c:pt idx="1">
                  <c:v>第二年</c:v>
                </c:pt>
                <c:pt idx="2">
                  <c:v>第三年</c:v>
                </c:pt>
              </c:strCache>
            </c:strRef>
          </c:cat>
          <c:val>
            <c:numRef>
              <c:f>Sheet1!$C$2:$C$4</c:f>
              <c:numCache>
                <c:formatCode>General</c:formatCode>
                <c:ptCount val="3"/>
                <c:pt idx="0">
                  <c:v>700</c:v>
                </c:pt>
                <c:pt idx="1">
                  <c:v>1000</c:v>
                </c:pt>
                <c:pt idx="2">
                  <c:v>1500</c:v>
                </c:pt>
              </c:numCache>
            </c:numRef>
          </c:val>
        </c:ser>
        <c:ser>
          <c:idx val="2"/>
          <c:order val="2"/>
          <c:tx>
            <c:strRef>
              <c:f>Sheet1!$D$1</c:f>
              <c:strCache>
                <c:ptCount val="1"/>
                <c:pt idx="0">
                  <c:v>产品销售</c:v>
                </c:pt>
              </c:strCache>
            </c:strRef>
          </c:tx>
          <c:spPr>
            <a:solidFill>
              <a:schemeClr val="accent3"/>
            </a:solidFill>
            <a:ln>
              <a:noFill/>
            </a:ln>
            <a:effectLst/>
          </c:spPr>
          <c:invertIfNegative val="0"/>
          <c:dLbls>
            <c:delete val="1"/>
          </c:dLbls>
          <c:cat>
            <c:strRef>
              <c:f>Sheet1!$A$2:$A$4</c:f>
              <c:strCache>
                <c:ptCount val="3"/>
                <c:pt idx="0">
                  <c:v>第一年</c:v>
                </c:pt>
                <c:pt idx="1">
                  <c:v>第二年</c:v>
                </c:pt>
                <c:pt idx="2">
                  <c:v>第三年</c:v>
                </c:pt>
              </c:strCache>
            </c:strRef>
          </c:cat>
          <c:val>
            <c:numRef>
              <c:f>Sheet1!$D$2:$D$4</c:f>
              <c:numCache>
                <c:formatCode>General</c:formatCode>
                <c:ptCount val="3"/>
                <c:pt idx="0">
                  <c:v>500</c:v>
                </c:pt>
                <c:pt idx="1">
                  <c:v>2500</c:v>
                </c:pt>
                <c:pt idx="2">
                  <c:v>5000</c:v>
                </c:pt>
              </c:numCache>
            </c:numRef>
          </c:val>
        </c:ser>
        <c:ser>
          <c:idx val="3"/>
          <c:order val="3"/>
          <c:tx>
            <c:strRef>
              <c:f>Sheet1!$E$1</c:f>
              <c:strCache>
                <c:ptCount val="1"/>
                <c:pt idx="0">
                  <c:v>平台建设</c:v>
                </c:pt>
              </c:strCache>
            </c:strRef>
          </c:tx>
          <c:spPr>
            <a:solidFill>
              <a:schemeClr val="accent4"/>
            </a:solidFill>
            <a:ln>
              <a:noFill/>
            </a:ln>
            <a:effectLst/>
          </c:spPr>
          <c:invertIfNegative val="0"/>
          <c:dLbls>
            <c:delete val="1"/>
          </c:dLbls>
          <c:cat>
            <c:strRef>
              <c:f>Sheet1!$A$2:$A$4</c:f>
              <c:strCache>
                <c:ptCount val="3"/>
                <c:pt idx="0">
                  <c:v>第一年</c:v>
                </c:pt>
                <c:pt idx="1">
                  <c:v>第二年</c:v>
                </c:pt>
                <c:pt idx="2">
                  <c:v>第三年</c:v>
                </c:pt>
              </c:strCache>
            </c:strRef>
          </c:cat>
          <c:val>
            <c:numRef>
              <c:f>Sheet1!$E$2:$E$4</c:f>
              <c:numCache>
                <c:formatCode>General</c:formatCode>
                <c:ptCount val="3"/>
                <c:pt idx="0">
                  <c:v>100</c:v>
                </c:pt>
                <c:pt idx="1">
                  <c:v>500</c:v>
                </c:pt>
                <c:pt idx="2">
                  <c:v>1000</c:v>
                </c:pt>
              </c:numCache>
            </c:numRef>
          </c:val>
        </c:ser>
        <c:ser>
          <c:idx val="4"/>
          <c:order val="4"/>
          <c:tx>
            <c:strRef>
              <c:f>Sheet1!$F$1</c:f>
              <c:strCache>
                <c:ptCount val="1"/>
                <c:pt idx="0">
                  <c:v>数据服务</c:v>
                </c:pt>
              </c:strCache>
            </c:strRef>
          </c:tx>
          <c:spPr>
            <a:solidFill>
              <a:schemeClr val="accent5"/>
            </a:solidFill>
            <a:ln>
              <a:noFill/>
            </a:ln>
            <a:effectLst/>
          </c:spPr>
          <c:invertIfNegative val="0"/>
          <c:dLbls>
            <c:delete val="1"/>
          </c:dLbls>
          <c:cat>
            <c:strRef>
              <c:f>Sheet1!$A$2:$A$4</c:f>
              <c:strCache>
                <c:ptCount val="3"/>
                <c:pt idx="0">
                  <c:v>第一年</c:v>
                </c:pt>
                <c:pt idx="1">
                  <c:v>第二年</c:v>
                </c:pt>
                <c:pt idx="2">
                  <c:v>第三年</c:v>
                </c:pt>
              </c:strCache>
            </c:strRef>
          </c:cat>
          <c:val>
            <c:numRef>
              <c:f>Sheet1!$F$2:$F$4</c:f>
              <c:numCache>
                <c:formatCode>General</c:formatCode>
                <c:ptCount val="3"/>
                <c:pt idx="0">
                  <c:v>500</c:v>
                </c:pt>
                <c:pt idx="1">
                  <c:v>100</c:v>
                </c:pt>
                <c:pt idx="2">
                  <c:v>50</c:v>
                </c:pt>
              </c:numCache>
            </c:numRef>
          </c:val>
        </c:ser>
        <c:ser>
          <c:idx val="5"/>
          <c:order val="5"/>
          <c:tx>
            <c:strRef>
              <c:f>Sheet1!$G$1</c:f>
              <c:strCache>
                <c:ptCount val="1"/>
                <c:pt idx="0">
                  <c:v>机器人租赁</c:v>
                </c:pt>
              </c:strCache>
            </c:strRef>
          </c:tx>
          <c:spPr>
            <a:solidFill>
              <a:schemeClr val="accent6"/>
            </a:solidFill>
            <a:ln>
              <a:noFill/>
            </a:ln>
            <a:effectLst/>
          </c:spPr>
          <c:invertIfNegative val="0"/>
          <c:dLbls>
            <c:delete val="1"/>
          </c:dLbls>
          <c:cat>
            <c:strRef>
              <c:f>Sheet1!$A$2:$A$4</c:f>
              <c:strCache>
                <c:ptCount val="3"/>
                <c:pt idx="0">
                  <c:v>第一年</c:v>
                </c:pt>
                <c:pt idx="1">
                  <c:v>第二年</c:v>
                </c:pt>
                <c:pt idx="2">
                  <c:v>第三年</c:v>
                </c:pt>
              </c:strCache>
            </c:strRef>
          </c:cat>
          <c:val>
            <c:numRef>
              <c:f>Sheet1!$G$2:$G$4</c:f>
              <c:numCache>
                <c:formatCode>General</c:formatCode>
                <c:ptCount val="3"/>
                <c:pt idx="0">
                  <c:v>50</c:v>
                </c:pt>
                <c:pt idx="1">
                  <c:v>200</c:v>
                </c:pt>
                <c:pt idx="2">
                  <c:v>1000</c:v>
                </c:pt>
              </c:numCache>
            </c:numRef>
          </c:val>
        </c:ser>
        <c:ser>
          <c:idx val="6"/>
          <c:order val="6"/>
          <c:tx>
            <c:strRef>
              <c:f>Sheet1!$H$1</c:f>
              <c:strCache>
                <c:ptCount val="1"/>
                <c:pt idx="0">
                  <c:v>实验室建设</c:v>
                </c:pt>
              </c:strCache>
            </c:strRef>
          </c:tx>
          <c:spPr>
            <a:solidFill>
              <a:schemeClr val="accent1">
                <a:lumMod val="60000"/>
              </a:schemeClr>
            </a:solidFill>
            <a:ln>
              <a:noFill/>
            </a:ln>
            <a:effectLst/>
          </c:spPr>
          <c:invertIfNegative val="0"/>
          <c:dLbls>
            <c:delete val="1"/>
          </c:dLbls>
          <c:cat>
            <c:strRef>
              <c:f>Sheet1!$A$2:$A$4</c:f>
              <c:strCache>
                <c:ptCount val="3"/>
                <c:pt idx="0">
                  <c:v>第一年</c:v>
                </c:pt>
                <c:pt idx="1">
                  <c:v>第二年</c:v>
                </c:pt>
                <c:pt idx="2">
                  <c:v>第三年</c:v>
                </c:pt>
              </c:strCache>
            </c:strRef>
          </c:cat>
          <c:val>
            <c:numRef>
              <c:f>Sheet1!$H$2:$H$4</c:f>
              <c:numCache>
                <c:formatCode>General</c:formatCode>
                <c:ptCount val="3"/>
                <c:pt idx="0">
                  <c:v>2</c:v>
                </c:pt>
                <c:pt idx="1">
                  <c:v>500</c:v>
                </c:pt>
                <c:pt idx="2">
                  <c:v>1500</c:v>
                </c:pt>
              </c:numCache>
            </c:numRef>
          </c:val>
        </c:ser>
        <c:dLbls>
          <c:showLegendKey val="0"/>
          <c:showVal val="0"/>
          <c:showCatName val="0"/>
          <c:showSerName val="0"/>
          <c:showPercent val="0"/>
          <c:showBubbleSize val="0"/>
        </c:dLbls>
        <c:gapWidth val="150"/>
        <c:overlap val="100"/>
        <c:axId val="1098259960"/>
        <c:axId val="1098260616"/>
      </c:barChart>
      <c:catAx>
        <c:axId val="109825996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bg1"/>
                </a:solidFill>
                <a:latin typeface="微软雅黑" panose="020B0503020204020204" pitchFamily="34" charset="-122"/>
                <a:ea typeface="微软雅黑" panose="020B0503020204020204" pitchFamily="34" charset="-122"/>
                <a:cs typeface="+mn-cs"/>
              </a:defRPr>
            </a:pPr>
          </a:p>
        </c:txPr>
        <c:crossAx val="1098260616"/>
        <c:crosses val="autoZero"/>
        <c:auto val="0"/>
        <c:lblAlgn val="ctr"/>
        <c:lblOffset val="100"/>
        <c:noMultiLvlLbl val="0"/>
      </c:catAx>
      <c:valAx>
        <c:axId val="1098260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微软雅黑" panose="020B0503020204020204" pitchFamily="34" charset="-122"/>
                <a:ea typeface="微软雅黑" panose="020B0503020204020204" pitchFamily="34" charset="-122"/>
                <a:cs typeface="+mn-cs"/>
              </a:defRPr>
            </a:pPr>
          </a:p>
        </c:txPr>
        <c:crossAx val="10982599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spPr>
    <a:noFill/>
    <a:ln>
      <a:noFill/>
    </a:ln>
    <a:effectLst/>
  </c:spPr>
  <c:txPr>
    <a:bodyPr/>
    <a:lstStyle/>
    <a:p>
      <a:pPr>
        <a:defRPr lang="zh-CN">
          <a:solidFill>
            <a:schemeClr val="bg1"/>
          </a:solidFill>
          <a:latin typeface="微软雅黑" panose="020B0503020204020204" pitchFamily="34" charset="-122"/>
          <a:ea typeface="微软雅黑" panose="020B0503020204020204" pitchFamily="34"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CFC354A-395D-463D-933A-98EDE325A44F}" type="doc">
      <dgm:prSet loTypeId="urn:microsoft.com/office/officeart/2005/8/layout/cycle1" loCatId="cycle" qsTypeId="urn:microsoft.com/office/officeart/2005/8/quickstyle/simple5#2" qsCatId="simple" csTypeId="urn:microsoft.com/office/officeart/2005/8/colors/accent1_2#3" csCatId="accent1" phldr="1"/>
      <dgm:spPr/>
      <dgm:t>
        <a:bodyPr/>
        <a:lstStyle/>
        <a:p>
          <a:endParaRPr lang="zh-CN" altLang="en-US"/>
        </a:p>
      </dgm:t>
    </dgm:pt>
    <dgm:pt modelId="{3E786771-A8D2-46E5-A167-5C952C7EDD19}">
      <dgm:prSet phldrT="[文本]" custT="1"/>
      <dgm:spPr/>
      <dgm:t>
        <a:bodyPr/>
        <a:lstStyle/>
        <a:p>
          <a:r>
            <a:rPr lang="zh-CN" altLang="en-US" sz="1600" b="1" dirty="0">
              <a:solidFill>
                <a:schemeClr val="bg1"/>
              </a:solidFill>
              <a:latin typeface="微软雅黑" panose="020B0503020204020204" pitchFamily="34" charset="-122"/>
              <a:ea typeface="微软雅黑" panose="020B0503020204020204" pitchFamily="34" charset="-122"/>
            </a:rPr>
            <a:t>产品定制</a:t>
          </a:r>
        </a:p>
        <a:p>
          <a:r>
            <a:rPr lang="zh-CN" altLang="en-US" sz="1600" b="1" dirty="0">
              <a:solidFill>
                <a:schemeClr val="bg1"/>
              </a:solidFill>
              <a:latin typeface="微软雅黑" panose="020B0503020204020204" pitchFamily="34" charset="-122"/>
              <a:ea typeface="微软雅黑" panose="020B0503020204020204" pitchFamily="34" charset="-122"/>
            </a:rPr>
            <a:t>产品销售</a:t>
          </a:r>
        </a:p>
      </dgm:t>
    </dgm:pt>
    <dgm:pt modelId="{E16B97B1-6DEC-4CF2-89C3-5E046E0635A2}" cxnId="{5CCF34F7-9DF0-47E2-AC66-E85C8554EDA1}" type="parTrans">
      <dgm:prSet/>
      <dgm:spPr/>
      <dgm:t>
        <a:bodyPr/>
        <a:lstStyle/>
        <a:p>
          <a:endParaRPr lang="zh-CN" altLang="en-US" sz="1600" b="1">
            <a:solidFill>
              <a:schemeClr val="bg1"/>
            </a:solidFill>
            <a:latin typeface="微软雅黑" panose="020B0503020204020204" pitchFamily="34" charset="-122"/>
            <a:ea typeface="微软雅黑" panose="020B0503020204020204" pitchFamily="34" charset="-122"/>
          </a:endParaRPr>
        </a:p>
      </dgm:t>
    </dgm:pt>
    <dgm:pt modelId="{F3B78645-3E7A-4B4D-A15E-F258E9A94C23}" cxnId="{5CCF34F7-9DF0-47E2-AC66-E85C8554EDA1}" type="sibTrans">
      <dgm:prSet/>
      <dgm:spPr/>
      <dgm:t>
        <a:bodyPr/>
        <a:lstStyle/>
        <a:p>
          <a:endParaRPr lang="zh-CN" altLang="en-US" sz="1600" b="1">
            <a:solidFill>
              <a:schemeClr val="bg1"/>
            </a:solidFill>
            <a:latin typeface="微软雅黑" panose="020B0503020204020204" pitchFamily="34" charset="-122"/>
            <a:ea typeface="微软雅黑" panose="020B0503020204020204" pitchFamily="34" charset="-122"/>
          </a:endParaRPr>
        </a:p>
      </dgm:t>
    </dgm:pt>
    <dgm:pt modelId="{CA07F4D7-4E18-47E5-8453-8DFC76CD8B24}">
      <dgm:prSet phldrT="[文本]" custT="1"/>
      <dgm:spPr/>
      <dgm:t>
        <a:bodyPr/>
        <a:lstStyle/>
        <a:p>
          <a:r>
            <a:rPr lang="zh-CN" altLang="en-US" sz="1600" b="1" dirty="0">
              <a:solidFill>
                <a:schemeClr val="bg1"/>
              </a:solidFill>
              <a:latin typeface="微软雅黑" panose="020B0503020204020204" pitchFamily="34" charset="-122"/>
              <a:ea typeface="微软雅黑" panose="020B0503020204020204" pitchFamily="34" charset="-122"/>
            </a:rPr>
            <a:t>平台建设</a:t>
          </a:r>
          <a:endParaRPr lang="en-US" altLang="zh-CN" sz="1600" b="1" dirty="0">
            <a:solidFill>
              <a:schemeClr val="bg1"/>
            </a:solidFill>
            <a:latin typeface="微软雅黑" panose="020B0503020204020204" pitchFamily="34" charset="-122"/>
            <a:ea typeface="微软雅黑" panose="020B0503020204020204" pitchFamily="34" charset="-122"/>
          </a:endParaRPr>
        </a:p>
        <a:p>
          <a:r>
            <a:rPr lang="zh-CN" altLang="en-US" sz="1600" b="1" dirty="0">
              <a:solidFill>
                <a:schemeClr val="bg1"/>
              </a:solidFill>
              <a:latin typeface="微软雅黑" panose="020B0503020204020204" pitchFamily="34" charset="-122"/>
              <a:ea typeface="微软雅黑" panose="020B0503020204020204" pitchFamily="34" charset="-122"/>
            </a:rPr>
            <a:t>（软硬件整体解决方案）</a:t>
          </a:r>
          <a:endParaRPr lang="en-US" altLang="zh-CN" sz="1600" b="1" dirty="0">
            <a:solidFill>
              <a:schemeClr val="bg1"/>
            </a:solidFill>
            <a:latin typeface="微软雅黑" panose="020B0503020204020204" pitchFamily="34" charset="-122"/>
            <a:ea typeface="微软雅黑" panose="020B0503020204020204" pitchFamily="34" charset="-122"/>
          </a:endParaRPr>
        </a:p>
      </dgm:t>
    </dgm:pt>
    <dgm:pt modelId="{CD2DC699-89D7-4099-9606-858152CD11DF}" cxnId="{81A63A03-C904-4A25-A6D6-530F9033C451}" type="parTrans">
      <dgm:prSet/>
      <dgm:spPr/>
      <dgm:t>
        <a:bodyPr/>
        <a:lstStyle/>
        <a:p>
          <a:endParaRPr lang="zh-CN" altLang="en-US" sz="1600" b="1">
            <a:solidFill>
              <a:schemeClr val="bg1"/>
            </a:solidFill>
            <a:latin typeface="微软雅黑" panose="020B0503020204020204" pitchFamily="34" charset="-122"/>
            <a:ea typeface="微软雅黑" panose="020B0503020204020204" pitchFamily="34" charset="-122"/>
          </a:endParaRPr>
        </a:p>
      </dgm:t>
    </dgm:pt>
    <dgm:pt modelId="{5403CECF-14AB-4465-9DFC-AEFE2D226CED}" cxnId="{81A63A03-C904-4A25-A6D6-530F9033C451}" type="sibTrans">
      <dgm:prSet/>
      <dgm:spPr/>
      <dgm:t>
        <a:bodyPr/>
        <a:lstStyle/>
        <a:p>
          <a:endParaRPr lang="zh-CN" altLang="en-US" sz="1600" b="1">
            <a:solidFill>
              <a:schemeClr val="bg1"/>
            </a:solidFill>
            <a:latin typeface="微软雅黑" panose="020B0503020204020204" pitchFamily="34" charset="-122"/>
            <a:ea typeface="微软雅黑" panose="020B0503020204020204" pitchFamily="34" charset="-122"/>
          </a:endParaRPr>
        </a:p>
      </dgm:t>
    </dgm:pt>
    <dgm:pt modelId="{C8A7A09D-C4D4-4A47-981F-EB31FCDF02D4}">
      <dgm:prSet phldrT="[文本]" custT="1"/>
      <dgm:spPr/>
      <dgm:t>
        <a:bodyPr/>
        <a:lstStyle/>
        <a:p>
          <a:r>
            <a:rPr lang="zh-CN" altLang="en-US" sz="1600" b="1" dirty="0">
              <a:solidFill>
                <a:schemeClr val="bg1"/>
              </a:solidFill>
              <a:latin typeface="微软雅黑" panose="020B0503020204020204" pitchFamily="34" charset="-122"/>
              <a:ea typeface="微软雅黑" panose="020B0503020204020204" pitchFamily="34" charset="-122"/>
            </a:rPr>
            <a:t>数据服务</a:t>
          </a:r>
        </a:p>
      </dgm:t>
    </dgm:pt>
    <dgm:pt modelId="{6355D6B1-CDFB-4B07-9C58-2D11191D0ED2}" cxnId="{5B3731C2-B38C-4C07-AAEF-0EDF418CE373}" type="parTrans">
      <dgm:prSet/>
      <dgm:spPr/>
      <dgm:t>
        <a:bodyPr/>
        <a:lstStyle/>
        <a:p>
          <a:endParaRPr lang="zh-CN" altLang="en-US" sz="1600" b="1">
            <a:solidFill>
              <a:schemeClr val="bg1"/>
            </a:solidFill>
            <a:latin typeface="微软雅黑" panose="020B0503020204020204" pitchFamily="34" charset="-122"/>
            <a:ea typeface="微软雅黑" panose="020B0503020204020204" pitchFamily="34" charset="-122"/>
          </a:endParaRPr>
        </a:p>
      </dgm:t>
    </dgm:pt>
    <dgm:pt modelId="{0B8700DE-5E9A-4305-BECF-0387FF0118CD}" cxnId="{5B3731C2-B38C-4C07-AAEF-0EDF418CE373}" type="sibTrans">
      <dgm:prSet/>
      <dgm:spPr/>
      <dgm:t>
        <a:bodyPr/>
        <a:lstStyle/>
        <a:p>
          <a:endParaRPr lang="zh-CN" altLang="en-US" sz="1600" b="1">
            <a:solidFill>
              <a:schemeClr val="bg1"/>
            </a:solidFill>
            <a:latin typeface="微软雅黑" panose="020B0503020204020204" pitchFamily="34" charset="-122"/>
            <a:ea typeface="微软雅黑" panose="020B0503020204020204" pitchFamily="34" charset="-122"/>
          </a:endParaRPr>
        </a:p>
      </dgm:t>
    </dgm:pt>
    <dgm:pt modelId="{94332198-CE06-4907-9323-FFAFBD1AD874}">
      <dgm:prSet phldrT="[文本]" custT="1"/>
      <dgm:spPr/>
      <dgm:t>
        <a:bodyPr/>
        <a:lstStyle/>
        <a:p>
          <a:r>
            <a:rPr lang="zh-CN" altLang="en-US" sz="1600" b="1" dirty="0">
              <a:solidFill>
                <a:schemeClr val="bg1"/>
              </a:solidFill>
              <a:latin typeface="微软雅黑" panose="020B0503020204020204" pitchFamily="34" charset="-122"/>
              <a:ea typeface="微软雅黑" panose="020B0503020204020204" pitchFamily="34" charset="-122"/>
            </a:rPr>
            <a:t>机器人服务租赁科研</a:t>
          </a:r>
          <a:endParaRPr lang="en-US" altLang="zh-CN" sz="1600" b="1" dirty="0">
            <a:solidFill>
              <a:schemeClr val="bg1"/>
            </a:solidFill>
            <a:latin typeface="微软雅黑" panose="020B0503020204020204" pitchFamily="34" charset="-122"/>
            <a:ea typeface="微软雅黑" panose="020B0503020204020204" pitchFamily="34" charset="-122"/>
          </a:endParaRPr>
        </a:p>
      </dgm:t>
    </dgm:pt>
    <dgm:pt modelId="{11FE7DB0-62E7-4F86-81FC-2A9A8073BF59}" cxnId="{662BD6D2-F244-4273-85D6-5A91754E4399}" type="parTrans">
      <dgm:prSet/>
      <dgm:spPr/>
      <dgm:t>
        <a:bodyPr/>
        <a:lstStyle/>
        <a:p>
          <a:endParaRPr lang="zh-CN" altLang="en-US" sz="1600" b="1">
            <a:solidFill>
              <a:schemeClr val="bg1"/>
            </a:solidFill>
            <a:latin typeface="微软雅黑" panose="020B0503020204020204" pitchFamily="34" charset="-122"/>
            <a:ea typeface="微软雅黑" panose="020B0503020204020204" pitchFamily="34" charset="-122"/>
          </a:endParaRPr>
        </a:p>
      </dgm:t>
    </dgm:pt>
    <dgm:pt modelId="{0BD136DB-F163-4137-82CE-7325723AF270}" cxnId="{662BD6D2-F244-4273-85D6-5A91754E4399}" type="sibTrans">
      <dgm:prSet/>
      <dgm:spPr/>
      <dgm:t>
        <a:bodyPr/>
        <a:lstStyle/>
        <a:p>
          <a:endParaRPr lang="zh-CN" altLang="en-US" sz="1600" b="1">
            <a:solidFill>
              <a:schemeClr val="bg1"/>
            </a:solidFill>
            <a:latin typeface="微软雅黑" panose="020B0503020204020204" pitchFamily="34" charset="-122"/>
            <a:ea typeface="微软雅黑" panose="020B0503020204020204" pitchFamily="34" charset="-122"/>
          </a:endParaRPr>
        </a:p>
      </dgm:t>
    </dgm:pt>
    <dgm:pt modelId="{0F18C431-DB7A-418A-B2BC-2F54C6DA97C2}">
      <dgm:prSet phldrT="[文本]" custT="1"/>
      <dgm:spPr/>
      <dgm:t>
        <a:bodyPr/>
        <a:lstStyle/>
        <a:p>
          <a:r>
            <a:rPr lang="zh-CN" altLang="en-US" sz="1600" b="1" dirty="0">
              <a:solidFill>
                <a:schemeClr val="bg1"/>
              </a:solidFill>
              <a:latin typeface="微软雅黑" panose="020B0503020204020204" pitchFamily="34" charset="-122"/>
              <a:ea typeface="微软雅黑" panose="020B0503020204020204" pitchFamily="34" charset="-122"/>
            </a:rPr>
            <a:t>技术咨询</a:t>
          </a:r>
        </a:p>
        <a:p>
          <a:r>
            <a:rPr lang="zh-CN" altLang="en-US" sz="1600" b="1" dirty="0">
              <a:solidFill>
                <a:schemeClr val="bg1"/>
              </a:solidFill>
              <a:latin typeface="微软雅黑" panose="020B0503020204020204" pitchFamily="34" charset="-122"/>
              <a:ea typeface="微软雅黑" panose="020B0503020204020204" pitchFamily="34" charset="-122"/>
            </a:rPr>
            <a:t>技术攻关</a:t>
          </a:r>
        </a:p>
      </dgm:t>
    </dgm:pt>
    <dgm:pt modelId="{64D37354-9C91-490A-8BF0-3752ADCA2233}" cxnId="{64C228F6-8D19-4869-94D2-EB5D15200A83}" type="parTrans">
      <dgm:prSet/>
      <dgm:spPr/>
      <dgm:t>
        <a:bodyPr/>
        <a:lstStyle/>
        <a:p>
          <a:endParaRPr lang="zh-CN" altLang="en-US" sz="1600" b="1">
            <a:solidFill>
              <a:schemeClr val="bg1"/>
            </a:solidFill>
            <a:latin typeface="微软雅黑" panose="020B0503020204020204" pitchFamily="34" charset="-122"/>
            <a:ea typeface="微软雅黑" panose="020B0503020204020204" pitchFamily="34" charset="-122"/>
          </a:endParaRPr>
        </a:p>
      </dgm:t>
    </dgm:pt>
    <dgm:pt modelId="{5ECE04D0-7C4C-4CCE-923A-C5F869A686AC}" cxnId="{64C228F6-8D19-4869-94D2-EB5D15200A83}" type="sibTrans">
      <dgm:prSet/>
      <dgm:spPr/>
      <dgm:t>
        <a:bodyPr/>
        <a:lstStyle/>
        <a:p>
          <a:endParaRPr lang="zh-CN" altLang="en-US" sz="1600" b="1">
            <a:solidFill>
              <a:schemeClr val="bg1"/>
            </a:solidFill>
            <a:latin typeface="微软雅黑" panose="020B0503020204020204" pitchFamily="34" charset="-122"/>
            <a:ea typeface="微软雅黑" panose="020B0503020204020204" pitchFamily="34" charset="-122"/>
          </a:endParaRPr>
        </a:p>
      </dgm:t>
    </dgm:pt>
    <dgm:pt modelId="{73B070E0-AA45-45D4-8D8A-E4FE53420FC4}">
      <dgm:prSet phldrT="[文本]" custT="1"/>
      <dgm:spPr/>
      <dgm:t>
        <a:bodyPr/>
        <a:lstStyle/>
        <a:p>
          <a:r>
            <a:rPr lang="zh-CN" altLang="en-US" sz="1600" b="1" dirty="0">
              <a:solidFill>
                <a:schemeClr val="bg1"/>
              </a:solidFill>
              <a:latin typeface="微软雅黑" panose="020B0503020204020204" pitchFamily="34" charset="-122"/>
              <a:ea typeface="微软雅黑" panose="020B0503020204020204" pitchFamily="34" charset="-122"/>
            </a:rPr>
            <a:t>手术训练建设、</a:t>
          </a:r>
          <a:endParaRPr lang="en-US" altLang="zh-CN" sz="1600" b="1" dirty="0">
            <a:solidFill>
              <a:schemeClr val="bg1"/>
            </a:solidFill>
            <a:latin typeface="微软雅黑" panose="020B0503020204020204" pitchFamily="34" charset="-122"/>
            <a:ea typeface="微软雅黑" panose="020B0503020204020204" pitchFamily="34" charset="-122"/>
          </a:endParaRPr>
        </a:p>
        <a:p>
          <a:r>
            <a:rPr lang="zh-CN" altLang="en-US" sz="1600" b="1" dirty="0">
              <a:solidFill>
                <a:schemeClr val="bg1"/>
              </a:solidFill>
              <a:latin typeface="微软雅黑" panose="020B0503020204020204" pitchFamily="34" charset="-122"/>
              <a:ea typeface="微软雅黑" panose="020B0503020204020204" pitchFamily="34" charset="-122"/>
            </a:rPr>
            <a:t>课程体系输出</a:t>
          </a:r>
          <a:endParaRPr lang="en-US" altLang="zh-CN" sz="1600" b="1" dirty="0">
            <a:solidFill>
              <a:schemeClr val="bg1"/>
            </a:solidFill>
            <a:latin typeface="微软雅黑" panose="020B0503020204020204" pitchFamily="34" charset="-122"/>
            <a:ea typeface="微软雅黑" panose="020B0503020204020204" pitchFamily="34" charset="-122"/>
          </a:endParaRPr>
        </a:p>
      </dgm:t>
    </dgm:pt>
    <dgm:pt modelId="{99687C8C-EBA5-48A5-9024-F49720C13985}" cxnId="{414EB445-5D26-4F58-B142-5522AC08AF77}" type="parTrans">
      <dgm:prSet/>
      <dgm:spPr/>
      <dgm:t>
        <a:bodyPr/>
        <a:lstStyle/>
        <a:p>
          <a:endParaRPr lang="zh-CN" altLang="en-US" sz="1600" b="1"/>
        </a:p>
      </dgm:t>
    </dgm:pt>
    <dgm:pt modelId="{89B9E58A-0882-41DC-9CC9-32385A7A8988}" cxnId="{414EB445-5D26-4F58-B142-5522AC08AF77}" type="sibTrans">
      <dgm:prSet/>
      <dgm:spPr/>
      <dgm:t>
        <a:bodyPr/>
        <a:lstStyle/>
        <a:p>
          <a:endParaRPr lang="zh-CN" altLang="en-US" sz="1600" b="1"/>
        </a:p>
      </dgm:t>
    </dgm:pt>
    <dgm:pt modelId="{D838912C-8096-41F1-8C6F-5525F98ED235}" type="pres">
      <dgm:prSet presAssocID="{3CFC354A-395D-463D-933A-98EDE325A44F}" presName="cycle" presStyleCnt="0">
        <dgm:presLayoutVars>
          <dgm:dir/>
          <dgm:resizeHandles val="exact"/>
        </dgm:presLayoutVars>
      </dgm:prSet>
      <dgm:spPr/>
      <dgm:t>
        <a:bodyPr/>
        <a:lstStyle/>
        <a:p>
          <a:endParaRPr lang="zh-CN" altLang="en-US"/>
        </a:p>
      </dgm:t>
    </dgm:pt>
    <dgm:pt modelId="{319C4666-0675-4674-AD64-65FE2B981309}" type="pres">
      <dgm:prSet presAssocID="{3E786771-A8D2-46E5-A167-5C952C7EDD19}" presName="dummy" presStyleCnt="0"/>
      <dgm:spPr/>
    </dgm:pt>
    <dgm:pt modelId="{8DEE2F5C-3DF3-48FC-B8BD-9EC451D1D142}" type="pres">
      <dgm:prSet presAssocID="{3E786771-A8D2-46E5-A167-5C952C7EDD19}" presName="node" presStyleLbl="revTx" presStyleIdx="0" presStyleCnt="6">
        <dgm:presLayoutVars>
          <dgm:bulletEnabled val="1"/>
        </dgm:presLayoutVars>
      </dgm:prSet>
      <dgm:spPr/>
      <dgm:t>
        <a:bodyPr/>
        <a:lstStyle/>
        <a:p>
          <a:endParaRPr lang="zh-CN" altLang="en-US"/>
        </a:p>
      </dgm:t>
    </dgm:pt>
    <dgm:pt modelId="{CB441BD7-7729-4769-BF4B-BC948B663E66}" type="pres">
      <dgm:prSet presAssocID="{F3B78645-3E7A-4B4D-A15E-F258E9A94C23}" presName="sibTrans" presStyleLbl="node1" presStyleIdx="0" presStyleCnt="6"/>
      <dgm:spPr/>
      <dgm:t>
        <a:bodyPr/>
        <a:lstStyle/>
        <a:p>
          <a:endParaRPr lang="zh-CN" altLang="en-US"/>
        </a:p>
      </dgm:t>
    </dgm:pt>
    <dgm:pt modelId="{AA86E349-6337-4B69-A7C2-40BE6A2AFFC8}" type="pres">
      <dgm:prSet presAssocID="{CA07F4D7-4E18-47E5-8453-8DFC76CD8B24}" presName="dummy" presStyleCnt="0"/>
      <dgm:spPr/>
    </dgm:pt>
    <dgm:pt modelId="{7F48ED57-90A0-48AD-839F-487394EC08EA}" type="pres">
      <dgm:prSet presAssocID="{CA07F4D7-4E18-47E5-8453-8DFC76CD8B24}" presName="node" presStyleLbl="revTx" presStyleIdx="1" presStyleCnt="6" custScaleX="306922">
        <dgm:presLayoutVars>
          <dgm:bulletEnabled val="1"/>
        </dgm:presLayoutVars>
      </dgm:prSet>
      <dgm:spPr/>
      <dgm:t>
        <a:bodyPr/>
        <a:lstStyle/>
        <a:p>
          <a:endParaRPr lang="zh-CN" altLang="en-US"/>
        </a:p>
      </dgm:t>
    </dgm:pt>
    <dgm:pt modelId="{FABAE4AF-ED09-4ECB-914E-D6844CB5DCA7}" type="pres">
      <dgm:prSet presAssocID="{5403CECF-14AB-4465-9DFC-AEFE2D226CED}" presName="sibTrans" presStyleLbl="node1" presStyleIdx="1" presStyleCnt="6"/>
      <dgm:spPr/>
      <dgm:t>
        <a:bodyPr/>
        <a:lstStyle/>
        <a:p>
          <a:endParaRPr lang="zh-CN" altLang="en-US"/>
        </a:p>
      </dgm:t>
    </dgm:pt>
    <dgm:pt modelId="{8C471EBF-72BC-4FB0-94E9-FD07CA01FDB9}" type="pres">
      <dgm:prSet presAssocID="{C8A7A09D-C4D4-4A47-981F-EB31FCDF02D4}" presName="dummy" presStyleCnt="0"/>
      <dgm:spPr/>
    </dgm:pt>
    <dgm:pt modelId="{343F652F-F3A2-407B-8E9A-FBC9E85A001D}" type="pres">
      <dgm:prSet presAssocID="{C8A7A09D-C4D4-4A47-981F-EB31FCDF02D4}" presName="node" presStyleLbl="revTx" presStyleIdx="2" presStyleCnt="6">
        <dgm:presLayoutVars>
          <dgm:bulletEnabled val="1"/>
        </dgm:presLayoutVars>
      </dgm:prSet>
      <dgm:spPr/>
      <dgm:t>
        <a:bodyPr/>
        <a:lstStyle/>
        <a:p>
          <a:endParaRPr lang="zh-CN" altLang="en-US"/>
        </a:p>
      </dgm:t>
    </dgm:pt>
    <dgm:pt modelId="{93A55659-5840-4C41-877F-1E1D505213E3}" type="pres">
      <dgm:prSet presAssocID="{0B8700DE-5E9A-4305-BECF-0387FF0118CD}" presName="sibTrans" presStyleLbl="node1" presStyleIdx="2" presStyleCnt="6"/>
      <dgm:spPr/>
      <dgm:t>
        <a:bodyPr/>
        <a:lstStyle/>
        <a:p>
          <a:endParaRPr lang="zh-CN" altLang="en-US"/>
        </a:p>
      </dgm:t>
    </dgm:pt>
    <dgm:pt modelId="{31F5AD5A-B073-435F-A4E4-8287969FCE0F}" type="pres">
      <dgm:prSet presAssocID="{94332198-CE06-4907-9323-FFAFBD1AD874}" presName="dummy" presStyleCnt="0"/>
      <dgm:spPr/>
    </dgm:pt>
    <dgm:pt modelId="{B9DD54D0-4FDC-4DAB-B6D4-2B08280336C1}" type="pres">
      <dgm:prSet presAssocID="{94332198-CE06-4907-9323-FFAFBD1AD874}" presName="node" presStyleLbl="revTx" presStyleIdx="3" presStyleCnt="6" custScaleX="105692">
        <dgm:presLayoutVars>
          <dgm:bulletEnabled val="1"/>
        </dgm:presLayoutVars>
      </dgm:prSet>
      <dgm:spPr/>
      <dgm:t>
        <a:bodyPr/>
        <a:lstStyle/>
        <a:p>
          <a:endParaRPr lang="zh-CN" altLang="en-US"/>
        </a:p>
      </dgm:t>
    </dgm:pt>
    <dgm:pt modelId="{768E49E1-272A-4980-98ED-D26DBA590F49}" type="pres">
      <dgm:prSet presAssocID="{0BD136DB-F163-4137-82CE-7325723AF270}" presName="sibTrans" presStyleLbl="node1" presStyleIdx="3" presStyleCnt="6"/>
      <dgm:spPr/>
      <dgm:t>
        <a:bodyPr/>
        <a:lstStyle/>
        <a:p>
          <a:endParaRPr lang="zh-CN" altLang="en-US"/>
        </a:p>
      </dgm:t>
    </dgm:pt>
    <dgm:pt modelId="{F4F48980-2761-4ACB-B4C3-8A3FFA63C5F8}" type="pres">
      <dgm:prSet presAssocID="{73B070E0-AA45-45D4-8D8A-E4FE53420FC4}" presName="dummy" presStyleCnt="0"/>
      <dgm:spPr/>
    </dgm:pt>
    <dgm:pt modelId="{4F2E3E76-5185-43A2-9DAB-098A45DC637B}" type="pres">
      <dgm:prSet presAssocID="{73B070E0-AA45-45D4-8D8A-E4FE53420FC4}" presName="node" presStyleLbl="revTx" presStyleIdx="4" presStyleCnt="6" custScaleX="153554">
        <dgm:presLayoutVars>
          <dgm:bulletEnabled val="1"/>
        </dgm:presLayoutVars>
      </dgm:prSet>
      <dgm:spPr/>
      <dgm:t>
        <a:bodyPr/>
        <a:lstStyle/>
        <a:p>
          <a:endParaRPr lang="zh-CN" altLang="en-US"/>
        </a:p>
      </dgm:t>
    </dgm:pt>
    <dgm:pt modelId="{03A31E6A-8C31-4172-BD4F-924E70C83360}" type="pres">
      <dgm:prSet presAssocID="{89B9E58A-0882-41DC-9CC9-32385A7A8988}" presName="sibTrans" presStyleLbl="node1" presStyleIdx="4" presStyleCnt="6"/>
      <dgm:spPr/>
      <dgm:t>
        <a:bodyPr/>
        <a:lstStyle/>
        <a:p>
          <a:endParaRPr lang="zh-CN" altLang="en-US"/>
        </a:p>
      </dgm:t>
    </dgm:pt>
    <dgm:pt modelId="{149CD12A-C755-4401-82EE-3C23F583AE7B}" type="pres">
      <dgm:prSet presAssocID="{0F18C431-DB7A-418A-B2BC-2F54C6DA97C2}" presName="dummy" presStyleCnt="0"/>
      <dgm:spPr/>
    </dgm:pt>
    <dgm:pt modelId="{E959FF0C-B94E-41A8-8BA4-8E721F8BCDC2}" type="pres">
      <dgm:prSet presAssocID="{0F18C431-DB7A-418A-B2BC-2F54C6DA97C2}" presName="node" presStyleLbl="revTx" presStyleIdx="5" presStyleCnt="6">
        <dgm:presLayoutVars>
          <dgm:bulletEnabled val="1"/>
        </dgm:presLayoutVars>
      </dgm:prSet>
      <dgm:spPr/>
      <dgm:t>
        <a:bodyPr/>
        <a:lstStyle/>
        <a:p>
          <a:endParaRPr lang="zh-CN" altLang="en-US"/>
        </a:p>
      </dgm:t>
    </dgm:pt>
    <dgm:pt modelId="{517FC67B-8537-4ED8-A965-BCC89219E1EA}" type="pres">
      <dgm:prSet presAssocID="{5ECE04D0-7C4C-4CCE-923A-C5F869A686AC}" presName="sibTrans" presStyleLbl="node1" presStyleIdx="5" presStyleCnt="6"/>
      <dgm:spPr/>
      <dgm:t>
        <a:bodyPr/>
        <a:lstStyle/>
        <a:p>
          <a:endParaRPr lang="zh-CN" altLang="en-US"/>
        </a:p>
      </dgm:t>
    </dgm:pt>
  </dgm:ptLst>
  <dgm:cxnLst>
    <dgm:cxn modelId="{414EB445-5D26-4F58-B142-5522AC08AF77}" srcId="{3CFC354A-395D-463D-933A-98EDE325A44F}" destId="{73B070E0-AA45-45D4-8D8A-E4FE53420FC4}" srcOrd="4" destOrd="0" parTransId="{99687C8C-EBA5-48A5-9024-F49720C13985}" sibTransId="{89B9E58A-0882-41DC-9CC9-32385A7A8988}"/>
    <dgm:cxn modelId="{5FB8EEE4-E16A-40FE-9F33-5186FDE886C9}" type="presOf" srcId="{CA07F4D7-4E18-47E5-8453-8DFC76CD8B24}" destId="{7F48ED57-90A0-48AD-839F-487394EC08EA}" srcOrd="0" destOrd="0" presId="urn:microsoft.com/office/officeart/2005/8/layout/cycle1"/>
    <dgm:cxn modelId="{6520507B-12CD-4B0C-81C0-2501E8B1EE0D}" type="presOf" srcId="{94332198-CE06-4907-9323-FFAFBD1AD874}" destId="{B9DD54D0-4FDC-4DAB-B6D4-2B08280336C1}" srcOrd="0" destOrd="0" presId="urn:microsoft.com/office/officeart/2005/8/layout/cycle1"/>
    <dgm:cxn modelId="{7F70560E-5DE0-42D9-BA0B-D0C2F375845B}" type="presOf" srcId="{3E786771-A8D2-46E5-A167-5C952C7EDD19}" destId="{8DEE2F5C-3DF3-48FC-B8BD-9EC451D1D142}" srcOrd="0" destOrd="0" presId="urn:microsoft.com/office/officeart/2005/8/layout/cycle1"/>
    <dgm:cxn modelId="{3849B411-F236-408B-9BDB-837F43B0F4DD}" type="presOf" srcId="{F3B78645-3E7A-4B4D-A15E-F258E9A94C23}" destId="{CB441BD7-7729-4769-BF4B-BC948B663E66}" srcOrd="0" destOrd="0" presId="urn:microsoft.com/office/officeart/2005/8/layout/cycle1"/>
    <dgm:cxn modelId="{5CCF34F7-9DF0-47E2-AC66-E85C8554EDA1}" srcId="{3CFC354A-395D-463D-933A-98EDE325A44F}" destId="{3E786771-A8D2-46E5-A167-5C952C7EDD19}" srcOrd="0" destOrd="0" parTransId="{E16B97B1-6DEC-4CF2-89C3-5E046E0635A2}" sibTransId="{F3B78645-3E7A-4B4D-A15E-F258E9A94C23}"/>
    <dgm:cxn modelId="{4261712C-E968-4B07-9C2E-118E45A41EE6}" type="presOf" srcId="{0F18C431-DB7A-418A-B2BC-2F54C6DA97C2}" destId="{E959FF0C-B94E-41A8-8BA4-8E721F8BCDC2}" srcOrd="0" destOrd="0" presId="urn:microsoft.com/office/officeart/2005/8/layout/cycle1"/>
    <dgm:cxn modelId="{E295D4CD-532B-4CC5-97A2-4881D94BB162}" type="presOf" srcId="{5403CECF-14AB-4465-9DFC-AEFE2D226CED}" destId="{FABAE4AF-ED09-4ECB-914E-D6844CB5DCA7}" srcOrd="0" destOrd="0" presId="urn:microsoft.com/office/officeart/2005/8/layout/cycle1"/>
    <dgm:cxn modelId="{5B3731C2-B38C-4C07-AAEF-0EDF418CE373}" srcId="{3CFC354A-395D-463D-933A-98EDE325A44F}" destId="{C8A7A09D-C4D4-4A47-981F-EB31FCDF02D4}" srcOrd="2" destOrd="0" parTransId="{6355D6B1-CDFB-4B07-9C58-2D11191D0ED2}" sibTransId="{0B8700DE-5E9A-4305-BECF-0387FF0118CD}"/>
    <dgm:cxn modelId="{64C228F6-8D19-4869-94D2-EB5D15200A83}" srcId="{3CFC354A-395D-463D-933A-98EDE325A44F}" destId="{0F18C431-DB7A-418A-B2BC-2F54C6DA97C2}" srcOrd="5" destOrd="0" parTransId="{64D37354-9C91-490A-8BF0-3752ADCA2233}" sibTransId="{5ECE04D0-7C4C-4CCE-923A-C5F869A686AC}"/>
    <dgm:cxn modelId="{662BD6D2-F244-4273-85D6-5A91754E4399}" srcId="{3CFC354A-395D-463D-933A-98EDE325A44F}" destId="{94332198-CE06-4907-9323-FFAFBD1AD874}" srcOrd="3" destOrd="0" parTransId="{11FE7DB0-62E7-4F86-81FC-2A9A8073BF59}" sibTransId="{0BD136DB-F163-4137-82CE-7325723AF270}"/>
    <dgm:cxn modelId="{6DA376D9-B853-4F82-9136-A2E70316BBE8}" type="presOf" srcId="{89B9E58A-0882-41DC-9CC9-32385A7A8988}" destId="{03A31E6A-8C31-4172-BD4F-924E70C83360}" srcOrd="0" destOrd="0" presId="urn:microsoft.com/office/officeart/2005/8/layout/cycle1"/>
    <dgm:cxn modelId="{81A63A03-C904-4A25-A6D6-530F9033C451}" srcId="{3CFC354A-395D-463D-933A-98EDE325A44F}" destId="{CA07F4D7-4E18-47E5-8453-8DFC76CD8B24}" srcOrd="1" destOrd="0" parTransId="{CD2DC699-89D7-4099-9606-858152CD11DF}" sibTransId="{5403CECF-14AB-4465-9DFC-AEFE2D226CED}"/>
    <dgm:cxn modelId="{D48676CB-F6CA-4D2C-9D65-210B74648030}" type="presOf" srcId="{3CFC354A-395D-463D-933A-98EDE325A44F}" destId="{D838912C-8096-41F1-8C6F-5525F98ED235}" srcOrd="0" destOrd="0" presId="urn:microsoft.com/office/officeart/2005/8/layout/cycle1"/>
    <dgm:cxn modelId="{4A6EC7B6-5C37-470B-8B78-AA73420977B6}" type="presOf" srcId="{0BD136DB-F163-4137-82CE-7325723AF270}" destId="{768E49E1-272A-4980-98ED-D26DBA590F49}" srcOrd="0" destOrd="0" presId="urn:microsoft.com/office/officeart/2005/8/layout/cycle1"/>
    <dgm:cxn modelId="{7882901A-F10F-48A6-B835-68601094BEB7}" type="presOf" srcId="{5ECE04D0-7C4C-4CCE-923A-C5F869A686AC}" destId="{517FC67B-8537-4ED8-A965-BCC89219E1EA}" srcOrd="0" destOrd="0" presId="urn:microsoft.com/office/officeart/2005/8/layout/cycle1"/>
    <dgm:cxn modelId="{2AA6A9A5-B63F-4C8B-A661-8D53B279BFC2}" type="presOf" srcId="{0B8700DE-5E9A-4305-BECF-0387FF0118CD}" destId="{93A55659-5840-4C41-877F-1E1D505213E3}" srcOrd="0" destOrd="0" presId="urn:microsoft.com/office/officeart/2005/8/layout/cycle1"/>
    <dgm:cxn modelId="{E2BB208A-54B7-4AE6-B46B-E4BC4E4305A8}" type="presOf" srcId="{73B070E0-AA45-45D4-8D8A-E4FE53420FC4}" destId="{4F2E3E76-5185-43A2-9DAB-098A45DC637B}" srcOrd="0" destOrd="0" presId="urn:microsoft.com/office/officeart/2005/8/layout/cycle1"/>
    <dgm:cxn modelId="{6F8B2BA9-BFD4-4C44-80D1-8F1E9F647A42}" type="presOf" srcId="{C8A7A09D-C4D4-4A47-981F-EB31FCDF02D4}" destId="{343F652F-F3A2-407B-8E9A-FBC9E85A001D}" srcOrd="0" destOrd="0" presId="urn:microsoft.com/office/officeart/2005/8/layout/cycle1"/>
    <dgm:cxn modelId="{778C7657-E57F-44E0-98D8-7B526B2EDCE9}" type="presParOf" srcId="{D838912C-8096-41F1-8C6F-5525F98ED235}" destId="{319C4666-0675-4674-AD64-65FE2B981309}" srcOrd="0" destOrd="0" presId="urn:microsoft.com/office/officeart/2005/8/layout/cycle1"/>
    <dgm:cxn modelId="{5B60EA5F-FB84-4961-9EE5-54BCFD44227B}" type="presParOf" srcId="{D838912C-8096-41F1-8C6F-5525F98ED235}" destId="{8DEE2F5C-3DF3-48FC-B8BD-9EC451D1D142}" srcOrd="1" destOrd="0" presId="urn:microsoft.com/office/officeart/2005/8/layout/cycle1"/>
    <dgm:cxn modelId="{337FC0A7-F978-470A-92A8-DA196D347A06}" type="presParOf" srcId="{D838912C-8096-41F1-8C6F-5525F98ED235}" destId="{CB441BD7-7729-4769-BF4B-BC948B663E66}" srcOrd="2" destOrd="0" presId="urn:microsoft.com/office/officeart/2005/8/layout/cycle1"/>
    <dgm:cxn modelId="{821FE309-FC9D-4F2A-8B35-536185EC20C2}" type="presParOf" srcId="{D838912C-8096-41F1-8C6F-5525F98ED235}" destId="{AA86E349-6337-4B69-A7C2-40BE6A2AFFC8}" srcOrd="3" destOrd="0" presId="urn:microsoft.com/office/officeart/2005/8/layout/cycle1"/>
    <dgm:cxn modelId="{9984F1BD-B873-4454-B959-B7641E0B9EDC}" type="presParOf" srcId="{D838912C-8096-41F1-8C6F-5525F98ED235}" destId="{7F48ED57-90A0-48AD-839F-487394EC08EA}" srcOrd="4" destOrd="0" presId="urn:microsoft.com/office/officeart/2005/8/layout/cycle1"/>
    <dgm:cxn modelId="{9E5D683C-5D7E-4C7D-8332-54175E1BB596}" type="presParOf" srcId="{D838912C-8096-41F1-8C6F-5525F98ED235}" destId="{FABAE4AF-ED09-4ECB-914E-D6844CB5DCA7}" srcOrd="5" destOrd="0" presId="urn:microsoft.com/office/officeart/2005/8/layout/cycle1"/>
    <dgm:cxn modelId="{B2BBBFF8-B0D0-453E-9BD3-1EDD2060ED87}" type="presParOf" srcId="{D838912C-8096-41F1-8C6F-5525F98ED235}" destId="{8C471EBF-72BC-4FB0-94E9-FD07CA01FDB9}" srcOrd="6" destOrd="0" presId="urn:microsoft.com/office/officeart/2005/8/layout/cycle1"/>
    <dgm:cxn modelId="{9DDED7F5-774F-4B05-8176-1A9F833251FF}" type="presParOf" srcId="{D838912C-8096-41F1-8C6F-5525F98ED235}" destId="{343F652F-F3A2-407B-8E9A-FBC9E85A001D}" srcOrd="7" destOrd="0" presId="urn:microsoft.com/office/officeart/2005/8/layout/cycle1"/>
    <dgm:cxn modelId="{87BA02CF-42BB-4960-9C08-556E1018E8D8}" type="presParOf" srcId="{D838912C-8096-41F1-8C6F-5525F98ED235}" destId="{93A55659-5840-4C41-877F-1E1D505213E3}" srcOrd="8" destOrd="0" presId="urn:microsoft.com/office/officeart/2005/8/layout/cycle1"/>
    <dgm:cxn modelId="{5F030C39-2C00-4838-BA81-58445313DC06}" type="presParOf" srcId="{D838912C-8096-41F1-8C6F-5525F98ED235}" destId="{31F5AD5A-B073-435F-A4E4-8287969FCE0F}" srcOrd="9" destOrd="0" presId="urn:microsoft.com/office/officeart/2005/8/layout/cycle1"/>
    <dgm:cxn modelId="{558E480D-6F15-41B8-8E9C-3717347B0FC5}" type="presParOf" srcId="{D838912C-8096-41F1-8C6F-5525F98ED235}" destId="{B9DD54D0-4FDC-4DAB-B6D4-2B08280336C1}" srcOrd="10" destOrd="0" presId="urn:microsoft.com/office/officeart/2005/8/layout/cycle1"/>
    <dgm:cxn modelId="{BC64B280-82A4-40FE-A4C5-B505B61A1894}" type="presParOf" srcId="{D838912C-8096-41F1-8C6F-5525F98ED235}" destId="{768E49E1-272A-4980-98ED-D26DBA590F49}" srcOrd="11" destOrd="0" presId="urn:microsoft.com/office/officeart/2005/8/layout/cycle1"/>
    <dgm:cxn modelId="{A576FDCD-B8F3-457A-82C2-4C980EEB71CD}" type="presParOf" srcId="{D838912C-8096-41F1-8C6F-5525F98ED235}" destId="{F4F48980-2761-4ACB-B4C3-8A3FFA63C5F8}" srcOrd="12" destOrd="0" presId="urn:microsoft.com/office/officeart/2005/8/layout/cycle1"/>
    <dgm:cxn modelId="{E1021579-397F-4BD8-A553-94F176A7858C}" type="presParOf" srcId="{D838912C-8096-41F1-8C6F-5525F98ED235}" destId="{4F2E3E76-5185-43A2-9DAB-098A45DC637B}" srcOrd="13" destOrd="0" presId="urn:microsoft.com/office/officeart/2005/8/layout/cycle1"/>
    <dgm:cxn modelId="{23DA172E-FD2F-41A0-A2BD-2422D66AF1C2}" type="presParOf" srcId="{D838912C-8096-41F1-8C6F-5525F98ED235}" destId="{03A31E6A-8C31-4172-BD4F-924E70C83360}" srcOrd="14" destOrd="0" presId="urn:microsoft.com/office/officeart/2005/8/layout/cycle1"/>
    <dgm:cxn modelId="{892A76F9-CA49-49B1-9394-7FD4EED44291}" type="presParOf" srcId="{D838912C-8096-41F1-8C6F-5525F98ED235}" destId="{149CD12A-C755-4401-82EE-3C23F583AE7B}" srcOrd="15" destOrd="0" presId="urn:microsoft.com/office/officeart/2005/8/layout/cycle1"/>
    <dgm:cxn modelId="{74F084EC-9146-4950-8E22-B934FC50551C}" type="presParOf" srcId="{D838912C-8096-41F1-8C6F-5525F98ED235}" destId="{E959FF0C-B94E-41A8-8BA4-8E721F8BCDC2}" srcOrd="16" destOrd="0" presId="urn:microsoft.com/office/officeart/2005/8/layout/cycle1"/>
    <dgm:cxn modelId="{C602943C-C6EF-42AC-AF7A-19900827E5F4}" type="presParOf" srcId="{D838912C-8096-41F1-8C6F-5525F98ED235}" destId="{517FC67B-8537-4ED8-A965-BCC89219E1EA}" srcOrd="17" destOrd="0" presId="urn:microsoft.com/office/officeart/2005/8/layout/cycl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FC354A-395D-463D-933A-98EDE325A44F}" type="doc">
      <dgm:prSet loTypeId="urn:microsoft.com/office/officeart/2005/8/layout/cycle1" loCatId="cycle" qsTypeId="urn:microsoft.com/office/officeart/2005/8/quickstyle/simple5#2" qsCatId="simple" csTypeId="urn:microsoft.com/office/officeart/2005/8/colors/accent1_2#3" csCatId="accent1" phldr="1"/>
      <dgm:spPr/>
      <dgm:t>
        <a:bodyPr/>
        <a:lstStyle/>
        <a:p>
          <a:endParaRPr lang="zh-CN" altLang="en-US"/>
        </a:p>
      </dgm:t>
    </dgm:pt>
    <dgm:pt modelId="{3E786771-A8D2-46E5-A167-5C952C7EDD19}">
      <dgm:prSet phldrT="[文本]" custT="1"/>
      <dgm:spPr/>
      <dgm:t>
        <a:bodyPr/>
        <a:lstStyle/>
        <a:p>
          <a:r>
            <a:rPr lang="zh-CN" altLang="en-US" sz="1600" b="1" dirty="0">
              <a:solidFill>
                <a:schemeClr val="bg1"/>
              </a:solidFill>
              <a:latin typeface="微软雅黑" panose="020B0503020204020204" pitchFamily="34" charset="-122"/>
              <a:ea typeface="微软雅黑" panose="020B0503020204020204" pitchFamily="34" charset="-122"/>
            </a:rPr>
            <a:t>产品定制</a:t>
          </a:r>
        </a:p>
        <a:p>
          <a:r>
            <a:rPr lang="zh-CN" altLang="en-US" sz="1600" b="1" dirty="0">
              <a:solidFill>
                <a:schemeClr val="bg1"/>
              </a:solidFill>
              <a:latin typeface="微软雅黑" panose="020B0503020204020204" pitchFamily="34" charset="-122"/>
              <a:ea typeface="微软雅黑" panose="020B0503020204020204" pitchFamily="34" charset="-122"/>
            </a:rPr>
            <a:t>产品销售</a:t>
          </a:r>
        </a:p>
      </dgm:t>
    </dgm:pt>
    <dgm:pt modelId="{E16B97B1-6DEC-4CF2-89C3-5E046E0635A2}" cxnId="{5CCF34F7-9DF0-47E2-AC66-E85C8554EDA1}" type="parTrans">
      <dgm:prSet/>
      <dgm:spPr/>
      <dgm:t>
        <a:bodyPr/>
        <a:lstStyle/>
        <a:p>
          <a:endParaRPr lang="zh-CN" altLang="en-US" sz="1600" b="1">
            <a:solidFill>
              <a:schemeClr val="bg1"/>
            </a:solidFill>
            <a:latin typeface="微软雅黑" panose="020B0503020204020204" pitchFamily="34" charset="-122"/>
            <a:ea typeface="微软雅黑" panose="020B0503020204020204" pitchFamily="34" charset="-122"/>
          </a:endParaRPr>
        </a:p>
      </dgm:t>
    </dgm:pt>
    <dgm:pt modelId="{F3B78645-3E7A-4B4D-A15E-F258E9A94C23}" cxnId="{5CCF34F7-9DF0-47E2-AC66-E85C8554EDA1}" type="sibTrans">
      <dgm:prSet/>
      <dgm:spPr/>
      <dgm:t>
        <a:bodyPr/>
        <a:lstStyle/>
        <a:p>
          <a:endParaRPr lang="zh-CN" altLang="en-US" sz="1600" b="1">
            <a:solidFill>
              <a:schemeClr val="bg1"/>
            </a:solidFill>
            <a:latin typeface="微软雅黑" panose="020B0503020204020204" pitchFamily="34" charset="-122"/>
            <a:ea typeface="微软雅黑" panose="020B0503020204020204" pitchFamily="34" charset="-122"/>
          </a:endParaRPr>
        </a:p>
      </dgm:t>
    </dgm:pt>
    <dgm:pt modelId="{CA07F4D7-4E18-47E5-8453-8DFC76CD8B24}">
      <dgm:prSet phldrT="[文本]" custT="1"/>
      <dgm:spPr/>
      <dgm:t>
        <a:bodyPr/>
        <a:lstStyle/>
        <a:p>
          <a:r>
            <a:rPr lang="zh-CN" altLang="en-US" sz="1600" b="1" dirty="0">
              <a:solidFill>
                <a:schemeClr val="bg1"/>
              </a:solidFill>
              <a:latin typeface="微软雅黑" panose="020B0503020204020204" pitchFamily="34" charset="-122"/>
              <a:ea typeface="微软雅黑" panose="020B0503020204020204" pitchFamily="34" charset="-122"/>
            </a:rPr>
            <a:t>平台建设</a:t>
          </a:r>
          <a:endParaRPr lang="en-US" altLang="zh-CN" sz="1600" b="1" dirty="0">
            <a:solidFill>
              <a:schemeClr val="bg1"/>
            </a:solidFill>
            <a:latin typeface="微软雅黑" panose="020B0503020204020204" pitchFamily="34" charset="-122"/>
            <a:ea typeface="微软雅黑" panose="020B0503020204020204" pitchFamily="34" charset="-122"/>
          </a:endParaRPr>
        </a:p>
        <a:p>
          <a:r>
            <a:rPr lang="zh-CN" altLang="en-US" sz="1600" b="1" dirty="0">
              <a:solidFill>
                <a:schemeClr val="bg1"/>
              </a:solidFill>
              <a:latin typeface="微软雅黑" panose="020B0503020204020204" pitchFamily="34" charset="-122"/>
              <a:ea typeface="微软雅黑" panose="020B0503020204020204" pitchFamily="34" charset="-122"/>
            </a:rPr>
            <a:t>（软硬件整体解决方案）</a:t>
          </a:r>
          <a:endParaRPr lang="en-US" altLang="zh-CN" sz="1600" b="1" dirty="0">
            <a:solidFill>
              <a:schemeClr val="bg1"/>
            </a:solidFill>
            <a:latin typeface="微软雅黑" panose="020B0503020204020204" pitchFamily="34" charset="-122"/>
            <a:ea typeface="微软雅黑" panose="020B0503020204020204" pitchFamily="34" charset="-122"/>
          </a:endParaRPr>
        </a:p>
      </dgm:t>
    </dgm:pt>
    <dgm:pt modelId="{CD2DC699-89D7-4099-9606-858152CD11DF}" cxnId="{81A63A03-C904-4A25-A6D6-530F9033C451}" type="parTrans">
      <dgm:prSet/>
      <dgm:spPr/>
      <dgm:t>
        <a:bodyPr/>
        <a:lstStyle/>
        <a:p>
          <a:endParaRPr lang="zh-CN" altLang="en-US" sz="1600" b="1">
            <a:solidFill>
              <a:schemeClr val="bg1"/>
            </a:solidFill>
            <a:latin typeface="微软雅黑" panose="020B0503020204020204" pitchFamily="34" charset="-122"/>
            <a:ea typeface="微软雅黑" panose="020B0503020204020204" pitchFamily="34" charset="-122"/>
          </a:endParaRPr>
        </a:p>
      </dgm:t>
    </dgm:pt>
    <dgm:pt modelId="{5403CECF-14AB-4465-9DFC-AEFE2D226CED}" cxnId="{81A63A03-C904-4A25-A6D6-530F9033C451}" type="sibTrans">
      <dgm:prSet/>
      <dgm:spPr/>
      <dgm:t>
        <a:bodyPr/>
        <a:lstStyle/>
        <a:p>
          <a:endParaRPr lang="zh-CN" altLang="en-US" sz="1600" b="1">
            <a:solidFill>
              <a:schemeClr val="bg1"/>
            </a:solidFill>
            <a:latin typeface="微软雅黑" panose="020B0503020204020204" pitchFamily="34" charset="-122"/>
            <a:ea typeface="微软雅黑" panose="020B0503020204020204" pitchFamily="34" charset="-122"/>
          </a:endParaRPr>
        </a:p>
      </dgm:t>
    </dgm:pt>
    <dgm:pt modelId="{C8A7A09D-C4D4-4A47-981F-EB31FCDF02D4}">
      <dgm:prSet phldrT="[文本]" custT="1"/>
      <dgm:spPr/>
      <dgm:t>
        <a:bodyPr/>
        <a:lstStyle/>
        <a:p>
          <a:r>
            <a:rPr lang="zh-CN" altLang="en-US" sz="1600" b="1" dirty="0">
              <a:solidFill>
                <a:schemeClr val="bg1"/>
              </a:solidFill>
              <a:latin typeface="微软雅黑" panose="020B0503020204020204" pitchFamily="34" charset="-122"/>
              <a:ea typeface="微软雅黑" panose="020B0503020204020204" pitchFamily="34" charset="-122"/>
            </a:rPr>
            <a:t>数据服务</a:t>
          </a:r>
        </a:p>
      </dgm:t>
    </dgm:pt>
    <dgm:pt modelId="{6355D6B1-CDFB-4B07-9C58-2D11191D0ED2}" cxnId="{5B3731C2-B38C-4C07-AAEF-0EDF418CE373}" type="parTrans">
      <dgm:prSet/>
      <dgm:spPr/>
      <dgm:t>
        <a:bodyPr/>
        <a:lstStyle/>
        <a:p>
          <a:endParaRPr lang="zh-CN" altLang="en-US" sz="1600" b="1">
            <a:solidFill>
              <a:schemeClr val="bg1"/>
            </a:solidFill>
            <a:latin typeface="微软雅黑" panose="020B0503020204020204" pitchFamily="34" charset="-122"/>
            <a:ea typeface="微软雅黑" panose="020B0503020204020204" pitchFamily="34" charset="-122"/>
          </a:endParaRPr>
        </a:p>
      </dgm:t>
    </dgm:pt>
    <dgm:pt modelId="{0B8700DE-5E9A-4305-BECF-0387FF0118CD}" cxnId="{5B3731C2-B38C-4C07-AAEF-0EDF418CE373}" type="sibTrans">
      <dgm:prSet/>
      <dgm:spPr/>
      <dgm:t>
        <a:bodyPr/>
        <a:lstStyle/>
        <a:p>
          <a:endParaRPr lang="zh-CN" altLang="en-US" sz="1600" b="1">
            <a:solidFill>
              <a:schemeClr val="bg1"/>
            </a:solidFill>
            <a:latin typeface="微软雅黑" panose="020B0503020204020204" pitchFamily="34" charset="-122"/>
            <a:ea typeface="微软雅黑" panose="020B0503020204020204" pitchFamily="34" charset="-122"/>
          </a:endParaRPr>
        </a:p>
      </dgm:t>
    </dgm:pt>
    <dgm:pt modelId="{94332198-CE06-4907-9323-FFAFBD1AD874}">
      <dgm:prSet phldrT="[文本]" custT="1"/>
      <dgm:spPr/>
      <dgm:t>
        <a:bodyPr/>
        <a:lstStyle/>
        <a:p>
          <a:r>
            <a:rPr lang="zh-CN" altLang="en-US" sz="1600" b="1" dirty="0">
              <a:solidFill>
                <a:schemeClr val="bg1"/>
              </a:solidFill>
              <a:latin typeface="微软雅黑" panose="020B0503020204020204" pitchFamily="34" charset="-122"/>
              <a:ea typeface="微软雅黑" panose="020B0503020204020204" pitchFamily="34" charset="-122"/>
            </a:rPr>
            <a:t>机器人服务租赁科研</a:t>
          </a:r>
          <a:endParaRPr lang="en-US" altLang="zh-CN" sz="1600" b="1" dirty="0">
            <a:solidFill>
              <a:schemeClr val="bg1"/>
            </a:solidFill>
            <a:latin typeface="微软雅黑" panose="020B0503020204020204" pitchFamily="34" charset="-122"/>
            <a:ea typeface="微软雅黑" panose="020B0503020204020204" pitchFamily="34" charset="-122"/>
          </a:endParaRPr>
        </a:p>
      </dgm:t>
    </dgm:pt>
    <dgm:pt modelId="{11FE7DB0-62E7-4F86-81FC-2A9A8073BF59}" cxnId="{662BD6D2-F244-4273-85D6-5A91754E4399}" type="parTrans">
      <dgm:prSet/>
      <dgm:spPr/>
      <dgm:t>
        <a:bodyPr/>
        <a:lstStyle/>
        <a:p>
          <a:endParaRPr lang="zh-CN" altLang="en-US" sz="1600" b="1">
            <a:solidFill>
              <a:schemeClr val="bg1"/>
            </a:solidFill>
            <a:latin typeface="微软雅黑" panose="020B0503020204020204" pitchFamily="34" charset="-122"/>
            <a:ea typeface="微软雅黑" panose="020B0503020204020204" pitchFamily="34" charset="-122"/>
          </a:endParaRPr>
        </a:p>
      </dgm:t>
    </dgm:pt>
    <dgm:pt modelId="{0BD136DB-F163-4137-82CE-7325723AF270}" cxnId="{662BD6D2-F244-4273-85D6-5A91754E4399}" type="sibTrans">
      <dgm:prSet/>
      <dgm:spPr/>
      <dgm:t>
        <a:bodyPr/>
        <a:lstStyle/>
        <a:p>
          <a:endParaRPr lang="zh-CN" altLang="en-US" sz="1600" b="1">
            <a:solidFill>
              <a:schemeClr val="bg1"/>
            </a:solidFill>
            <a:latin typeface="微软雅黑" panose="020B0503020204020204" pitchFamily="34" charset="-122"/>
            <a:ea typeface="微软雅黑" panose="020B0503020204020204" pitchFamily="34" charset="-122"/>
          </a:endParaRPr>
        </a:p>
      </dgm:t>
    </dgm:pt>
    <dgm:pt modelId="{0F18C431-DB7A-418A-B2BC-2F54C6DA97C2}">
      <dgm:prSet phldrT="[文本]" custT="1"/>
      <dgm:spPr/>
      <dgm:t>
        <a:bodyPr/>
        <a:lstStyle/>
        <a:p>
          <a:r>
            <a:rPr lang="zh-CN" altLang="en-US" sz="1600" b="1" dirty="0">
              <a:solidFill>
                <a:schemeClr val="bg1"/>
              </a:solidFill>
              <a:latin typeface="微软雅黑" panose="020B0503020204020204" pitchFamily="34" charset="-122"/>
              <a:ea typeface="微软雅黑" panose="020B0503020204020204" pitchFamily="34" charset="-122"/>
            </a:rPr>
            <a:t>技术咨询</a:t>
          </a:r>
        </a:p>
        <a:p>
          <a:r>
            <a:rPr lang="zh-CN" altLang="en-US" sz="1600" b="1" dirty="0">
              <a:solidFill>
                <a:schemeClr val="bg1"/>
              </a:solidFill>
              <a:latin typeface="微软雅黑" panose="020B0503020204020204" pitchFamily="34" charset="-122"/>
              <a:ea typeface="微软雅黑" panose="020B0503020204020204" pitchFamily="34" charset="-122"/>
            </a:rPr>
            <a:t>技术攻关</a:t>
          </a:r>
        </a:p>
      </dgm:t>
    </dgm:pt>
    <dgm:pt modelId="{64D37354-9C91-490A-8BF0-3752ADCA2233}" cxnId="{64C228F6-8D19-4869-94D2-EB5D15200A83}" type="parTrans">
      <dgm:prSet/>
      <dgm:spPr/>
      <dgm:t>
        <a:bodyPr/>
        <a:lstStyle/>
        <a:p>
          <a:endParaRPr lang="zh-CN" altLang="en-US" sz="1600" b="1">
            <a:solidFill>
              <a:schemeClr val="bg1"/>
            </a:solidFill>
            <a:latin typeface="微软雅黑" panose="020B0503020204020204" pitchFamily="34" charset="-122"/>
            <a:ea typeface="微软雅黑" panose="020B0503020204020204" pitchFamily="34" charset="-122"/>
          </a:endParaRPr>
        </a:p>
      </dgm:t>
    </dgm:pt>
    <dgm:pt modelId="{5ECE04D0-7C4C-4CCE-923A-C5F869A686AC}" cxnId="{64C228F6-8D19-4869-94D2-EB5D15200A83}" type="sibTrans">
      <dgm:prSet/>
      <dgm:spPr/>
      <dgm:t>
        <a:bodyPr/>
        <a:lstStyle/>
        <a:p>
          <a:endParaRPr lang="zh-CN" altLang="en-US" sz="1600" b="1">
            <a:solidFill>
              <a:schemeClr val="bg1"/>
            </a:solidFill>
            <a:latin typeface="微软雅黑" panose="020B0503020204020204" pitchFamily="34" charset="-122"/>
            <a:ea typeface="微软雅黑" panose="020B0503020204020204" pitchFamily="34" charset="-122"/>
          </a:endParaRPr>
        </a:p>
      </dgm:t>
    </dgm:pt>
    <dgm:pt modelId="{73B070E0-AA45-45D4-8D8A-E4FE53420FC4}">
      <dgm:prSet phldrT="[文本]" custT="1"/>
      <dgm:spPr/>
      <dgm:t>
        <a:bodyPr/>
        <a:lstStyle/>
        <a:p>
          <a:r>
            <a:rPr lang="zh-CN" altLang="en-US" sz="1600" b="1" dirty="0">
              <a:solidFill>
                <a:schemeClr val="bg1"/>
              </a:solidFill>
              <a:latin typeface="微软雅黑" panose="020B0503020204020204" pitchFamily="34" charset="-122"/>
              <a:ea typeface="微软雅黑" panose="020B0503020204020204" pitchFamily="34" charset="-122"/>
            </a:rPr>
            <a:t>手术训练建设、</a:t>
          </a:r>
          <a:endParaRPr lang="en-US" altLang="zh-CN" sz="1600" b="1" dirty="0">
            <a:solidFill>
              <a:schemeClr val="bg1"/>
            </a:solidFill>
            <a:latin typeface="微软雅黑" panose="020B0503020204020204" pitchFamily="34" charset="-122"/>
            <a:ea typeface="微软雅黑" panose="020B0503020204020204" pitchFamily="34" charset="-122"/>
          </a:endParaRPr>
        </a:p>
        <a:p>
          <a:r>
            <a:rPr lang="zh-CN" altLang="en-US" sz="1600" b="1" dirty="0">
              <a:solidFill>
                <a:schemeClr val="bg1"/>
              </a:solidFill>
              <a:latin typeface="微软雅黑" panose="020B0503020204020204" pitchFamily="34" charset="-122"/>
              <a:ea typeface="微软雅黑" panose="020B0503020204020204" pitchFamily="34" charset="-122"/>
            </a:rPr>
            <a:t>课程体系输出</a:t>
          </a:r>
          <a:endParaRPr lang="en-US" altLang="zh-CN" sz="1600" b="1" dirty="0">
            <a:solidFill>
              <a:schemeClr val="bg1"/>
            </a:solidFill>
            <a:latin typeface="微软雅黑" panose="020B0503020204020204" pitchFamily="34" charset="-122"/>
            <a:ea typeface="微软雅黑" panose="020B0503020204020204" pitchFamily="34" charset="-122"/>
          </a:endParaRPr>
        </a:p>
      </dgm:t>
    </dgm:pt>
    <dgm:pt modelId="{99687C8C-EBA5-48A5-9024-F49720C13985}" cxnId="{414EB445-5D26-4F58-B142-5522AC08AF77}" type="parTrans">
      <dgm:prSet/>
      <dgm:spPr/>
      <dgm:t>
        <a:bodyPr/>
        <a:lstStyle/>
        <a:p>
          <a:endParaRPr lang="zh-CN" altLang="en-US" sz="1600" b="1"/>
        </a:p>
      </dgm:t>
    </dgm:pt>
    <dgm:pt modelId="{89B9E58A-0882-41DC-9CC9-32385A7A8988}" cxnId="{414EB445-5D26-4F58-B142-5522AC08AF77}" type="sibTrans">
      <dgm:prSet/>
      <dgm:spPr/>
      <dgm:t>
        <a:bodyPr/>
        <a:lstStyle/>
        <a:p>
          <a:endParaRPr lang="zh-CN" altLang="en-US" sz="1600" b="1"/>
        </a:p>
      </dgm:t>
    </dgm:pt>
    <dgm:pt modelId="{D838912C-8096-41F1-8C6F-5525F98ED235}" type="pres">
      <dgm:prSet presAssocID="{3CFC354A-395D-463D-933A-98EDE325A44F}" presName="cycle" presStyleCnt="0">
        <dgm:presLayoutVars>
          <dgm:dir/>
          <dgm:resizeHandles val="exact"/>
        </dgm:presLayoutVars>
      </dgm:prSet>
      <dgm:spPr/>
      <dgm:t>
        <a:bodyPr/>
        <a:lstStyle/>
        <a:p>
          <a:endParaRPr lang="zh-CN" altLang="en-US"/>
        </a:p>
      </dgm:t>
    </dgm:pt>
    <dgm:pt modelId="{319C4666-0675-4674-AD64-65FE2B981309}" type="pres">
      <dgm:prSet presAssocID="{3E786771-A8D2-46E5-A167-5C952C7EDD19}" presName="dummy" presStyleCnt="0"/>
      <dgm:spPr/>
    </dgm:pt>
    <dgm:pt modelId="{8DEE2F5C-3DF3-48FC-B8BD-9EC451D1D142}" type="pres">
      <dgm:prSet presAssocID="{3E786771-A8D2-46E5-A167-5C952C7EDD19}" presName="node" presStyleLbl="revTx" presStyleIdx="0" presStyleCnt="6">
        <dgm:presLayoutVars>
          <dgm:bulletEnabled val="1"/>
        </dgm:presLayoutVars>
      </dgm:prSet>
      <dgm:spPr/>
      <dgm:t>
        <a:bodyPr/>
        <a:lstStyle/>
        <a:p>
          <a:endParaRPr lang="zh-CN" altLang="en-US"/>
        </a:p>
      </dgm:t>
    </dgm:pt>
    <dgm:pt modelId="{CB441BD7-7729-4769-BF4B-BC948B663E66}" type="pres">
      <dgm:prSet presAssocID="{F3B78645-3E7A-4B4D-A15E-F258E9A94C23}" presName="sibTrans" presStyleLbl="node1" presStyleIdx="0" presStyleCnt="6"/>
      <dgm:spPr/>
      <dgm:t>
        <a:bodyPr/>
        <a:lstStyle/>
        <a:p>
          <a:endParaRPr lang="zh-CN" altLang="en-US"/>
        </a:p>
      </dgm:t>
    </dgm:pt>
    <dgm:pt modelId="{AA86E349-6337-4B69-A7C2-40BE6A2AFFC8}" type="pres">
      <dgm:prSet presAssocID="{CA07F4D7-4E18-47E5-8453-8DFC76CD8B24}" presName="dummy" presStyleCnt="0"/>
      <dgm:spPr/>
    </dgm:pt>
    <dgm:pt modelId="{7F48ED57-90A0-48AD-839F-487394EC08EA}" type="pres">
      <dgm:prSet presAssocID="{CA07F4D7-4E18-47E5-8453-8DFC76CD8B24}" presName="node" presStyleLbl="revTx" presStyleIdx="1" presStyleCnt="6" custScaleX="306922">
        <dgm:presLayoutVars>
          <dgm:bulletEnabled val="1"/>
        </dgm:presLayoutVars>
      </dgm:prSet>
      <dgm:spPr/>
      <dgm:t>
        <a:bodyPr/>
        <a:lstStyle/>
        <a:p>
          <a:endParaRPr lang="zh-CN" altLang="en-US"/>
        </a:p>
      </dgm:t>
    </dgm:pt>
    <dgm:pt modelId="{FABAE4AF-ED09-4ECB-914E-D6844CB5DCA7}" type="pres">
      <dgm:prSet presAssocID="{5403CECF-14AB-4465-9DFC-AEFE2D226CED}" presName="sibTrans" presStyleLbl="node1" presStyleIdx="1" presStyleCnt="6"/>
      <dgm:spPr/>
      <dgm:t>
        <a:bodyPr/>
        <a:lstStyle/>
        <a:p>
          <a:endParaRPr lang="zh-CN" altLang="en-US"/>
        </a:p>
      </dgm:t>
    </dgm:pt>
    <dgm:pt modelId="{8C471EBF-72BC-4FB0-94E9-FD07CA01FDB9}" type="pres">
      <dgm:prSet presAssocID="{C8A7A09D-C4D4-4A47-981F-EB31FCDF02D4}" presName="dummy" presStyleCnt="0"/>
      <dgm:spPr/>
    </dgm:pt>
    <dgm:pt modelId="{343F652F-F3A2-407B-8E9A-FBC9E85A001D}" type="pres">
      <dgm:prSet presAssocID="{C8A7A09D-C4D4-4A47-981F-EB31FCDF02D4}" presName="node" presStyleLbl="revTx" presStyleIdx="2" presStyleCnt="6">
        <dgm:presLayoutVars>
          <dgm:bulletEnabled val="1"/>
        </dgm:presLayoutVars>
      </dgm:prSet>
      <dgm:spPr/>
      <dgm:t>
        <a:bodyPr/>
        <a:lstStyle/>
        <a:p>
          <a:endParaRPr lang="zh-CN" altLang="en-US"/>
        </a:p>
      </dgm:t>
    </dgm:pt>
    <dgm:pt modelId="{93A55659-5840-4C41-877F-1E1D505213E3}" type="pres">
      <dgm:prSet presAssocID="{0B8700DE-5E9A-4305-BECF-0387FF0118CD}" presName="sibTrans" presStyleLbl="node1" presStyleIdx="2" presStyleCnt="6"/>
      <dgm:spPr/>
      <dgm:t>
        <a:bodyPr/>
        <a:lstStyle/>
        <a:p>
          <a:endParaRPr lang="zh-CN" altLang="en-US"/>
        </a:p>
      </dgm:t>
    </dgm:pt>
    <dgm:pt modelId="{31F5AD5A-B073-435F-A4E4-8287969FCE0F}" type="pres">
      <dgm:prSet presAssocID="{94332198-CE06-4907-9323-FFAFBD1AD874}" presName="dummy" presStyleCnt="0"/>
      <dgm:spPr/>
    </dgm:pt>
    <dgm:pt modelId="{B9DD54D0-4FDC-4DAB-B6D4-2B08280336C1}" type="pres">
      <dgm:prSet presAssocID="{94332198-CE06-4907-9323-FFAFBD1AD874}" presName="node" presStyleLbl="revTx" presStyleIdx="3" presStyleCnt="6" custScaleX="105692">
        <dgm:presLayoutVars>
          <dgm:bulletEnabled val="1"/>
        </dgm:presLayoutVars>
      </dgm:prSet>
      <dgm:spPr/>
      <dgm:t>
        <a:bodyPr/>
        <a:lstStyle/>
        <a:p>
          <a:endParaRPr lang="zh-CN" altLang="en-US"/>
        </a:p>
      </dgm:t>
    </dgm:pt>
    <dgm:pt modelId="{768E49E1-272A-4980-98ED-D26DBA590F49}" type="pres">
      <dgm:prSet presAssocID="{0BD136DB-F163-4137-82CE-7325723AF270}" presName="sibTrans" presStyleLbl="node1" presStyleIdx="3" presStyleCnt="6"/>
      <dgm:spPr/>
      <dgm:t>
        <a:bodyPr/>
        <a:lstStyle/>
        <a:p>
          <a:endParaRPr lang="zh-CN" altLang="en-US"/>
        </a:p>
      </dgm:t>
    </dgm:pt>
    <dgm:pt modelId="{F4F48980-2761-4ACB-B4C3-8A3FFA63C5F8}" type="pres">
      <dgm:prSet presAssocID="{73B070E0-AA45-45D4-8D8A-E4FE53420FC4}" presName="dummy" presStyleCnt="0"/>
      <dgm:spPr/>
    </dgm:pt>
    <dgm:pt modelId="{4F2E3E76-5185-43A2-9DAB-098A45DC637B}" type="pres">
      <dgm:prSet presAssocID="{73B070E0-AA45-45D4-8D8A-E4FE53420FC4}" presName="node" presStyleLbl="revTx" presStyleIdx="4" presStyleCnt="6" custScaleX="153554">
        <dgm:presLayoutVars>
          <dgm:bulletEnabled val="1"/>
        </dgm:presLayoutVars>
      </dgm:prSet>
      <dgm:spPr/>
      <dgm:t>
        <a:bodyPr/>
        <a:lstStyle/>
        <a:p>
          <a:endParaRPr lang="zh-CN" altLang="en-US"/>
        </a:p>
      </dgm:t>
    </dgm:pt>
    <dgm:pt modelId="{03A31E6A-8C31-4172-BD4F-924E70C83360}" type="pres">
      <dgm:prSet presAssocID="{89B9E58A-0882-41DC-9CC9-32385A7A8988}" presName="sibTrans" presStyleLbl="node1" presStyleIdx="4" presStyleCnt="6"/>
      <dgm:spPr/>
      <dgm:t>
        <a:bodyPr/>
        <a:lstStyle/>
        <a:p>
          <a:endParaRPr lang="zh-CN" altLang="en-US"/>
        </a:p>
      </dgm:t>
    </dgm:pt>
    <dgm:pt modelId="{149CD12A-C755-4401-82EE-3C23F583AE7B}" type="pres">
      <dgm:prSet presAssocID="{0F18C431-DB7A-418A-B2BC-2F54C6DA97C2}" presName="dummy" presStyleCnt="0"/>
      <dgm:spPr/>
    </dgm:pt>
    <dgm:pt modelId="{E959FF0C-B94E-41A8-8BA4-8E721F8BCDC2}" type="pres">
      <dgm:prSet presAssocID="{0F18C431-DB7A-418A-B2BC-2F54C6DA97C2}" presName="node" presStyleLbl="revTx" presStyleIdx="5" presStyleCnt="6">
        <dgm:presLayoutVars>
          <dgm:bulletEnabled val="1"/>
        </dgm:presLayoutVars>
      </dgm:prSet>
      <dgm:spPr/>
      <dgm:t>
        <a:bodyPr/>
        <a:lstStyle/>
        <a:p>
          <a:endParaRPr lang="zh-CN" altLang="en-US"/>
        </a:p>
      </dgm:t>
    </dgm:pt>
    <dgm:pt modelId="{517FC67B-8537-4ED8-A965-BCC89219E1EA}" type="pres">
      <dgm:prSet presAssocID="{5ECE04D0-7C4C-4CCE-923A-C5F869A686AC}" presName="sibTrans" presStyleLbl="node1" presStyleIdx="5" presStyleCnt="6"/>
      <dgm:spPr/>
      <dgm:t>
        <a:bodyPr/>
        <a:lstStyle/>
        <a:p>
          <a:endParaRPr lang="zh-CN" altLang="en-US"/>
        </a:p>
      </dgm:t>
    </dgm:pt>
  </dgm:ptLst>
  <dgm:cxnLst>
    <dgm:cxn modelId="{414EB445-5D26-4F58-B142-5522AC08AF77}" srcId="{3CFC354A-395D-463D-933A-98EDE325A44F}" destId="{73B070E0-AA45-45D4-8D8A-E4FE53420FC4}" srcOrd="4" destOrd="0" parTransId="{99687C8C-EBA5-48A5-9024-F49720C13985}" sibTransId="{89B9E58A-0882-41DC-9CC9-32385A7A8988}"/>
    <dgm:cxn modelId="{5FB8EEE4-E16A-40FE-9F33-5186FDE886C9}" type="presOf" srcId="{CA07F4D7-4E18-47E5-8453-8DFC76CD8B24}" destId="{7F48ED57-90A0-48AD-839F-487394EC08EA}" srcOrd="0" destOrd="0" presId="urn:microsoft.com/office/officeart/2005/8/layout/cycle1"/>
    <dgm:cxn modelId="{6520507B-12CD-4B0C-81C0-2501E8B1EE0D}" type="presOf" srcId="{94332198-CE06-4907-9323-FFAFBD1AD874}" destId="{B9DD54D0-4FDC-4DAB-B6D4-2B08280336C1}" srcOrd="0" destOrd="0" presId="urn:microsoft.com/office/officeart/2005/8/layout/cycle1"/>
    <dgm:cxn modelId="{7F70560E-5DE0-42D9-BA0B-D0C2F375845B}" type="presOf" srcId="{3E786771-A8D2-46E5-A167-5C952C7EDD19}" destId="{8DEE2F5C-3DF3-48FC-B8BD-9EC451D1D142}" srcOrd="0" destOrd="0" presId="urn:microsoft.com/office/officeart/2005/8/layout/cycle1"/>
    <dgm:cxn modelId="{3849B411-F236-408B-9BDB-837F43B0F4DD}" type="presOf" srcId="{F3B78645-3E7A-4B4D-A15E-F258E9A94C23}" destId="{CB441BD7-7729-4769-BF4B-BC948B663E66}" srcOrd="0" destOrd="0" presId="urn:microsoft.com/office/officeart/2005/8/layout/cycle1"/>
    <dgm:cxn modelId="{5CCF34F7-9DF0-47E2-AC66-E85C8554EDA1}" srcId="{3CFC354A-395D-463D-933A-98EDE325A44F}" destId="{3E786771-A8D2-46E5-A167-5C952C7EDD19}" srcOrd="0" destOrd="0" parTransId="{E16B97B1-6DEC-4CF2-89C3-5E046E0635A2}" sibTransId="{F3B78645-3E7A-4B4D-A15E-F258E9A94C23}"/>
    <dgm:cxn modelId="{4261712C-E968-4B07-9C2E-118E45A41EE6}" type="presOf" srcId="{0F18C431-DB7A-418A-B2BC-2F54C6DA97C2}" destId="{E959FF0C-B94E-41A8-8BA4-8E721F8BCDC2}" srcOrd="0" destOrd="0" presId="urn:microsoft.com/office/officeart/2005/8/layout/cycle1"/>
    <dgm:cxn modelId="{E295D4CD-532B-4CC5-97A2-4881D94BB162}" type="presOf" srcId="{5403CECF-14AB-4465-9DFC-AEFE2D226CED}" destId="{FABAE4AF-ED09-4ECB-914E-D6844CB5DCA7}" srcOrd="0" destOrd="0" presId="urn:microsoft.com/office/officeart/2005/8/layout/cycle1"/>
    <dgm:cxn modelId="{5B3731C2-B38C-4C07-AAEF-0EDF418CE373}" srcId="{3CFC354A-395D-463D-933A-98EDE325A44F}" destId="{C8A7A09D-C4D4-4A47-981F-EB31FCDF02D4}" srcOrd="2" destOrd="0" parTransId="{6355D6B1-CDFB-4B07-9C58-2D11191D0ED2}" sibTransId="{0B8700DE-5E9A-4305-BECF-0387FF0118CD}"/>
    <dgm:cxn modelId="{64C228F6-8D19-4869-94D2-EB5D15200A83}" srcId="{3CFC354A-395D-463D-933A-98EDE325A44F}" destId="{0F18C431-DB7A-418A-B2BC-2F54C6DA97C2}" srcOrd="5" destOrd="0" parTransId="{64D37354-9C91-490A-8BF0-3752ADCA2233}" sibTransId="{5ECE04D0-7C4C-4CCE-923A-C5F869A686AC}"/>
    <dgm:cxn modelId="{662BD6D2-F244-4273-85D6-5A91754E4399}" srcId="{3CFC354A-395D-463D-933A-98EDE325A44F}" destId="{94332198-CE06-4907-9323-FFAFBD1AD874}" srcOrd="3" destOrd="0" parTransId="{11FE7DB0-62E7-4F86-81FC-2A9A8073BF59}" sibTransId="{0BD136DB-F163-4137-82CE-7325723AF270}"/>
    <dgm:cxn modelId="{6DA376D9-B853-4F82-9136-A2E70316BBE8}" type="presOf" srcId="{89B9E58A-0882-41DC-9CC9-32385A7A8988}" destId="{03A31E6A-8C31-4172-BD4F-924E70C83360}" srcOrd="0" destOrd="0" presId="urn:microsoft.com/office/officeart/2005/8/layout/cycle1"/>
    <dgm:cxn modelId="{81A63A03-C904-4A25-A6D6-530F9033C451}" srcId="{3CFC354A-395D-463D-933A-98EDE325A44F}" destId="{CA07F4D7-4E18-47E5-8453-8DFC76CD8B24}" srcOrd="1" destOrd="0" parTransId="{CD2DC699-89D7-4099-9606-858152CD11DF}" sibTransId="{5403CECF-14AB-4465-9DFC-AEFE2D226CED}"/>
    <dgm:cxn modelId="{D48676CB-F6CA-4D2C-9D65-210B74648030}" type="presOf" srcId="{3CFC354A-395D-463D-933A-98EDE325A44F}" destId="{D838912C-8096-41F1-8C6F-5525F98ED235}" srcOrd="0" destOrd="0" presId="urn:microsoft.com/office/officeart/2005/8/layout/cycle1"/>
    <dgm:cxn modelId="{4A6EC7B6-5C37-470B-8B78-AA73420977B6}" type="presOf" srcId="{0BD136DB-F163-4137-82CE-7325723AF270}" destId="{768E49E1-272A-4980-98ED-D26DBA590F49}" srcOrd="0" destOrd="0" presId="urn:microsoft.com/office/officeart/2005/8/layout/cycle1"/>
    <dgm:cxn modelId="{7882901A-F10F-48A6-B835-68601094BEB7}" type="presOf" srcId="{5ECE04D0-7C4C-4CCE-923A-C5F869A686AC}" destId="{517FC67B-8537-4ED8-A965-BCC89219E1EA}" srcOrd="0" destOrd="0" presId="urn:microsoft.com/office/officeart/2005/8/layout/cycle1"/>
    <dgm:cxn modelId="{2AA6A9A5-B63F-4C8B-A661-8D53B279BFC2}" type="presOf" srcId="{0B8700DE-5E9A-4305-BECF-0387FF0118CD}" destId="{93A55659-5840-4C41-877F-1E1D505213E3}" srcOrd="0" destOrd="0" presId="urn:microsoft.com/office/officeart/2005/8/layout/cycle1"/>
    <dgm:cxn modelId="{E2BB208A-54B7-4AE6-B46B-E4BC4E4305A8}" type="presOf" srcId="{73B070E0-AA45-45D4-8D8A-E4FE53420FC4}" destId="{4F2E3E76-5185-43A2-9DAB-098A45DC637B}" srcOrd="0" destOrd="0" presId="urn:microsoft.com/office/officeart/2005/8/layout/cycle1"/>
    <dgm:cxn modelId="{6F8B2BA9-BFD4-4C44-80D1-8F1E9F647A42}" type="presOf" srcId="{C8A7A09D-C4D4-4A47-981F-EB31FCDF02D4}" destId="{343F652F-F3A2-407B-8E9A-FBC9E85A001D}" srcOrd="0" destOrd="0" presId="urn:microsoft.com/office/officeart/2005/8/layout/cycle1"/>
    <dgm:cxn modelId="{778C7657-E57F-44E0-98D8-7B526B2EDCE9}" type="presParOf" srcId="{D838912C-8096-41F1-8C6F-5525F98ED235}" destId="{319C4666-0675-4674-AD64-65FE2B981309}" srcOrd="0" destOrd="0" presId="urn:microsoft.com/office/officeart/2005/8/layout/cycle1"/>
    <dgm:cxn modelId="{5B60EA5F-FB84-4961-9EE5-54BCFD44227B}" type="presParOf" srcId="{D838912C-8096-41F1-8C6F-5525F98ED235}" destId="{8DEE2F5C-3DF3-48FC-B8BD-9EC451D1D142}" srcOrd="1" destOrd="0" presId="urn:microsoft.com/office/officeart/2005/8/layout/cycle1"/>
    <dgm:cxn modelId="{337FC0A7-F978-470A-92A8-DA196D347A06}" type="presParOf" srcId="{D838912C-8096-41F1-8C6F-5525F98ED235}" destId="{CB441BD7-7729-4769-BF4B-BC948B663E66}" srcOrd="2" destOrd="0" presId="urn:microsoft.com/office/officeart/2005/8/layout/cycle1"/>
    <dgm:cxn modelId="{821FE309-FC9D-4F2A-8B35-536185EC20C2}" type="presParOf" srcId="{D838912C-8096-41F1-8C6F-5525F98ED235}" destId="{AA86E349-6337-4B69-A7C2-40BE6A2AFFC8}" srcOrd="3" destOrd="0" presId="urn:microsoft.com/office/officeart/2005/8/layout/cycle1"/>
    <dgm:cxn modelId="{9984F1BD-B873-4454-B959-B7641E0B9EDC}" type="presParOf" srcId="{D838912C-8096-41F1-8C6F-5525F98ED235}" destId="{7F48ED57-90A0-48AD-839F-487394EC08EA}" srcOrd="4" destOrd="0" presId="urn:microsoft.com/office/officeart/2005/8/layout/cycle1"/>
    <dgm:cxn modelId="{9E5D683C-5D7E-4C7D-8332-54175E1BB596}" type="presParOf" srcId="{D838912C-8096-41F1-8C6F-5525F98ED235}" destId="{FABAE4AF-ED09-4ECB-914E-D6844CB5DCA7}" srcOrd="5" destOrd="0" presId="urn:microsoft.com/office/officeart/2005/8/layout/cycle1"/>
    <dgm:cxn modelId="{B2BBBFF8-B0D0-453E-9BD3-1EDD2060ED87}" type="presParOf" srcId="{D838912C-8096-41F1-8C6F-5525F98ED235}" destId="{8C471EBF-72BC-4FB0-94E9-FD07CA01FDB9}" srcOrd="6" destOrd="0" presId="urn:microsoft.com/office/officeart/2005/8/layout/cycle1"/>
    <dgm:cxn modelId="{9DDED7F5-774F-4B05-8176-1A9F833251FF}" type="presParOf" srcId="{D838912C-8096-41F1-8C6F-5525F98ED235}" destId="{343F652F-F3A2-407B-8E9A-FBC9E85A001D}" srcOrd="7" destOrd="0" presId="urn:microsoft.com/office/officeart/2005/8/layout/cycle1"/>
    <dgm:cxn modelId="{87BA02CF-42BB-4960-9C08-556E1018E8D8}" type="presParOf" srcId="{D838912C-8096-41F1-8C6F-5525F98ED235}" destId="{93A55659-5840-4C41-877F-1E1D505213E3}" srcOrd="8" destOrd="0" presId="urn:microsoft.com/office/officeart/2005/8/layout/cycle1"/>
    <dgm:cxn modelId="{5F030C39-2C00-4838-BA81-58445313DC06}" type="presParOf" srcId="{D838912C-8096-41F1-8C6F-5525F98ED235}" destId="{31F5AD5A-B073-435F-A4E4-8287969FCE0F}" srcOrd="9" destOrd="0" presId="urn:microsoft.com/office/officeart/2005/8/layout/cycle1"/>
    <dgm:cxn modelId="{558E480D-6F15-41B8-8E9C-3717347B0FC5}" type="presParOf" srcId="{D838912C-8096-41F1-8C6F-5525F98ED235}" destId="{B9DD54D0-4FDC-4DAB-B6D4-2B08280336C1}" srcOrd="10" destOrd="0" presId="urn:microsoft.com/office/officeart/2005/8/layout/cycle1"/>
    <dgm:cxn modelId="{BC64B280-82A4-40FE-A4C5-B505B61A1894}" type="presParOf" srcId="{D838912C-8096-41F1-8C6F-5525F98ED235}" destId="{768E49E1-272A-4980-98ED-D26DBA590F49}" srcOrd="11" destOrd="0" presId="urn:microsoft.com/office/officeart/2005/8/layout/cycle1"/>
    <dgm:cxn modelId="{A576FDCD-B8F3-457A-82C2-4C980EEB71CD}" type="presParOf" srcId="{D838912C-8096-41F1-8C6F-5525F98ED235}" destId="{F4F48980-2761-4ACB-B4C3-8A3FFA63C5F8}" srcOrd="12" destOrd="0" presId="urn:microsoft.com/office/officeart/2005/8/layout/cycle1"/>
    <dgm:cxn modelId="{E1021579-397F-4BD8-A553-94F176A7858C}" type="presParOf" srcId="{D838912C-8096-41F1-8C6F-5525F98ED235}" destId="{4F2E3E76-5185-43A2-9DAB-098A45DC637B}" srcOrd="13" destOrd="0" presId="urn:microsoft.com/office/officeart/2005/8/layout/cycle1"/>
    <dgm:cxn modelId="{23DA172E-FD2F-41A0-A2BD-2422D66AF1C2}" type="presParOf" srcId="{D838912C-8096-41F1-8C6F-5525F98ED235}" destId="{03A31E6A-8C31-4172-BD4F-924E70C83360}" srcOrd="14" destOrd="0" presId="urn:microsoft.com/office/officeart/2005/8/layout/cycle1"/>
    <dgm:cxn modelId="{892A76F9-CA49-49B1-9394-7FD4EED44291}" type="presParOf" srcId="{D838912C-8096-41F1-8C6F-5525F98ED235}" destId="{149CD12A-C755-4401-82EE-3C23F583AE7B}" srcOrd="15" destOrd="0" presId="urn:microsoft.com/office/officeart/2005/8/layout/cycle1"/>
    <dgm:cxn modelId="{74F084EC-9146-4950-8E22-B934FC50551C}" type="presParOf" srcId="{D838912C-8096-41F1-8C6F-5525F98ED235}" destId="{E959FF0C-B94E-41A8-8BA4-8E721F8BCDC2}" srcOrd="16" destOrd="0" presId="urn:microsoft.com/office/officeart/2005/8/layout/cycle1"/>
    <dgm:cxn modelId="{C602943C-C6EF-42AC-AF7A-19900827E5F4}" type="presParOf" srcId="{D838912C-8096-41F1-8C6F-5525F98ED235}" destId="{517FC67B-8537-4ED8-A965-BCC89219E1EA}" srcOrd="17" destOrd="0" presId="urn:microsoft.com/office/officeart/2005/8/layout/cycl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EE2F5C-3DF3-48FC-B8BD-9EC451D1D142}">
      <dsp:nvSpPr>
        <dsp:cNvPr id="0" name=""/>
        <dsp:cNvSpPr/>
      </dsp:nvSpPr>
      <dsp:spPr>
        <a:xfrm>
          <a:off x="4150048" y="13335"/>
          <a:ext cx="1063135" cy="1063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a:solidFill>
                <a:schemeClr val="bg1"/>
              </a:solidFill>
              <a:latin typeface="微软雅黑" panose="020B0503020204020204" pitchFamily="34" charset="-122"/>
              <a:ea typeface="微软雅黑" panose="020B0503020204020204" pitchFamily="34" charset="-122"/>
            </a:rPr>
            <a:t>产品定制</a:t>
          </a:r>
        </a:p>
        <a:p>
          <a:pPr lvl="0" algn="ctr" defTabSz="711200">
            <a:lnSpc>
              <a:spcPct val="90000"/>
            </a:lnSpc>
            <a:spcBef>
              <a:spcPct val="0"/>
            </a:spcBef>
            <a:spcAft>
              <a:spcPct val="35000"/>
            </a:spcAft>
          </a:pPr>
          <a:r>
            <a:rPr lang="zh-CN" altLang="en-US" sz="1600" b="1" kern="1200" dirty="0">
              <a:solidFill>
                <a:schemeClr val="bg1"/>
              </a:solidFill>
              <a:latin typeface="微软雅黑" panose="020B0503020204020204" pitchFamily="34" charset="-122"/>
              <a:ea typeface="微软雅黑" panose="020B0503020204020204" pitchFamily="34" charset="-122"/>
            </a:rPr>
            <a:t>产品销售</a:t>
          </a:r>
        </a:p>
      </dsp:txBody>
      <dsp:txXfrm>
        <a:off x="4150048" y="13335"/>
        <a:ext cx="1063135" cy="1063135"/>
      </dsp:txXfrm>
    </dsp:sp>
    <dsp:sp modelId="{CB441BD7-7729-4769-BF4B-BC948B663E66}">
      <dsp:nvSpPr>
        <dsp:cNvPr id="0" name=""/>
        <dsp:cNvSpPr/>
      </dsp:nvSpPr>
      <dsp:spPr>
        <a:xfrm>
          <a:off x="895218" y="2187"/>
          <a:ext cx="5198256" cy="5198256"/>
        </a:xfrm>
        <a:prstGeom prst="circularArrow">
          <a:avLst>
            <a:gd name="adj1" fmla="val 3988"/>
            <a:gd name="adj2" fmla="val 250168"/>
            <a:gd name="adj3" fmla="val 20573676"/>
            <a:gd name="adj4" fmla="val 18982452"/>
            <a:gd name="adj5" fmla="val 4653"/>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F48ED57-90A0-48AD-839F-487394EC08EA}">
      <dsp:nvSpPr>
        <dsp:cNvPr id="0" name=""/>
        <dsp:cNvSpPr/>
      </dsp:nvSpPr>
      <dsp:spPr>
        <a:xfrm>
          <a:off x="4237388" y="2069747"/>
          <a:ext cx="3262996" cy="1063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a:solidFill>
                <a:schemeClr val="bg1"/>
              </a:solidFill>
              <a:latin typeface="微软雅黑" panose="020B0503020204020204" pitchFamily="34" charset="-122"/>
              <a:ea typeface="微软雅黑" panose="020B0503020204020204" pitchFamily="34" charset="-122"/>
            </a:rPr>
            <a:t>平台建设</a:t>
          </a:r>
          <a:endParaRPr lang="en-US" altLang="zh-CN" sz="1600" b="1" kern="1200" dirty="0">
            <a:solidFill>
              <a:schemeClr val="bg1"/>
            </a:solidFill>
            <a:latin typeface="微软雅黑" panose="020B0503020204020204" pitchFamily="34" charset="-122"/>
            <a:ea typeface="微软雅黑" panose="020B0503020204020204" pitchFamily="34" charset="-122"/>
          </a:endParaRPr>
        </a:p>
        <a:p>
          <a:pPr lvl="0" algn="ctr" defTabSz="711200">
            <a:lnSpc>
              <a:spcPct val="90000"/>
            </a:lnSpc>
            <a:spcBef>
              <a:spcPct val="0"/>
            </a:spcBef>
            <a:spcAft>
              <a:spcPct val="35000"/>
            </a:spcAft>
          </a:pPr>
          <a:r>
            <a:rPr lang="zh-CN" altLang="en-US" sz="1600" b="1" kern="1200" dirty="0">
              <a:solidFill>
                <a:schemeClr val="bg1"/>
              </a:solidFill>
              <a:latin typeface="微软雅黑" panose="020B0503020204020204" pitchFamily="34" charset="-122"/>
              <a:ea typeface="微软雅黑" panose="020B0503020204020204" pitchFamily="34" charset="-122"/>
            </a:rPr>
            <a:t>（软硬件整体解决方案）</a:t>
          </a:r>
          <a:endParaRPr lang="en-US" altLang="zh-CN" sz="1600" b="1" kern="1200" dirty="0">
            <a:solidFill>
              <a:schemeClr val="bg1"/>
            </a:solidFill>
            <a:latin typeface="微软雅黑" panose="020B0503020204020204" pitchFamily="34" charset="-122"/>
            <a:ea typeface="微软雅黑" panose="020B0503020204020204" pitchFamily="34" charset="-122"/>
          </a:endParaRPr>
        </a:p>
      </dsp:txBody>
      <dsp:txXfrm>
        <a:off x="4237388" y="2069747"/>
        <a:ext cx="3262996" cy="1063135"/>
      </dsp:txXfrm>
    </dsp:sp>
    <dsp:sp modelId="{FABAE4AF-ED09-4ECB-914E-D6844CB5DCA7}">
      <dsp:nvSpPr>
        <dsp:cNvPr id="0" name=""/>
        <dsp:cNvSpPr/>
      </dsp:nvSpPr>
      <dsp:spPr>
        <a:xfrm>
          <a:off x="895218" y="2187"/>
          <a:ext cx="5198256" cy="5198256"/>
        </a:xfrm>
        <a:prstGeom prst="circularArrow">
          <a:avLst>
            <a:gd name="adj1" fmla="val 3988"/>
            <a:gd name="adj2" fmla="val 250168"/>
            <a:gd name="adj3" fmla="val 2367380"/>
            <a:gd name="adj4" fmla="val 776156"/>
            <a:gd name="adj5" fmla="val 4653"/>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43F652F-F3A2-407B-8E9A-FBC9E85A001D}">
      <dsp:nvSpPr>
        <dsp:cNvPr id="0" name=""/>
        <dsp:cNvSpPr/>
      </dsp:nvSpPr>
      <dsp:spPr>
        <a:xfrm>
          <a:off x="4150048" y="4126160"/>
          <a:ext cx="1063135" cy="1063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a:solidFill>
                <a:schemeClr val="bg1"/>
              </a:solidFill>
              <a:latin typeface="微软雅黑" panose="020B0503020204020204" pitchFamily="34" charset="-122"/>
              <a:ea typeface="微软雅黑" panose="020B0503020204020204" pitchFamily="34" charset="-122"/>
            </a:rPr>
            <a:t>数据服务</a:t>
          </a:r>
        </a:p>
      </dsp:txBody>
      <dsp:txXfrm>
        <a:off x="4150048" y="4126160"/>
        <a:ext cx="1063135" cy="1063135"/>
      </dsp:txXfrm>
    </dsp:sp>
    <dsp:sp modelId="{93A55659-5840-4C41-877F-1E1D505213E3}">
      <dsp:nvSpPr>
        <dsp:cNvPr id="0" name=""/>
        <dsp:cNvSpPr/>
      </dsp:nvSpPr>
      <dsp:spPr>
        <a:xfrm>
          <a:off x="895218" y="2187"/>
          <a:ext cx="5198256" cy="5198256"/>
        </a:xfrm>
        <a:prstGeom prst="circularArrow">
          <a:avLst>
            <a:gd name="adj1" fmla="val 3988"/>
            <a:gd name="adj2" fmla="val 250168"/>
            <a:gd name="adj3" fmla="val 6066134"/>
            <a:gd name="adj4" fmla="val 4438207"/>
            <a:gd name="adj5" fmla="val 4653"/>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9DD54D0-4FDC-4DAB-B6D4-2B08280336C1}">
      <dsp:nvSpPr>
        <dsp:cNvPr id="0" name=""/>
        <dsp:cNvSpPr/>
      </dsp:nvSpPr>
      <dsp:spPr>
        <a:xfrm>
          <a:off x="1745251" y="4126160"/>
          <a:ext cx="1123649" cy="1063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a:solidFill>
                <a:schemeClr val="bg1"/>
              </a:solidFill>
              <a:latin typeface="微软雅黑" panose="020B0503020204020204" pitchFamily="34" charset="-122"/>
              <a:ea typeface="微软雅黑" panose="020B0503020204020204" pitchFamily="34" charset="-122"/>
            </a:rPr>
            <a:t>机器人服务租赁科研</a:t>
          </a:r>
          <a:endParaRPr lang="en-US" altLang="zh-CN" sz="1600" b="1" kern="1200" dirty="0">
            <a:solidFill>
              <a:schemeClr val="bg1"/>
            </a:solidFill>
            <a:latin typeface="微软雅黑" panose="020B0503020204020204" pitchFamily="34" charset="-122"/>
            <a:ea typeface="微软雅黑" panose="020B0503020204020204" pitchFamily="34" charset="-122"/>
          </a:endParaRPr>
        </a:p>
      </dsp:txBody>
      <dsp:txXfrm>
        <a:off x="1745251" y="4126160"/>
        <a:ext cx="1123649" cy="1063135"/>
      </dsp:txXfrm>
    </dsp:sp>
    <dsp:sp modelId="{768E49E1-272A-4980-98ED-D26DBA590F49}">
      <dsp:nvSpPr>
        <dsp:cNvPr id="0" name=""/>
        <dsp:cNvSpPr/>
      </dsp:nvSpPr>
      <dsp:spPr>
        <a:xfrm>
          <a:off x="895218" y="2187"/>
          <a:ext cx="5198256" cy="5198256"/>
        </a:xfrm>
        <a:prstGeom prst="circularArrow">
          <a:avLst>
            <a:gd name="adj1" fmla="val 3988"/>
            <a:gd name="adj2" fmla="val 250168"/>
            <a:gd name="adj3" fmla="val 9773676"/>
            <a:gd name="adj4" fmla="val 8246573"/>
            <a:gd name="adj5" fmla="val 4653"/>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F2E3E76-5185-43A2-9DAB-098A45DC637B}">
      <dsp:nvSpPr>
        <dsp:cNvPr id="0" name=""/>
        <dsp:cNvSpPr/>
      </dsp:nvSpPr>
      <dsp:spPr>
        <a:xfrm>
          <a:off x="303562" y="2069747"/>
          <a:ext cx="1632486" cy="1063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a:solidFill>
                <a:schemeClr val="bg1"/>
              </a:solidFill>
              <a:latin typeface="微软雅黑" panose="020B0503020204020204" pitchFamily="34" charset="-122"/>
              <a:ea typeface="微软雅黑" panose="020B0503020204020204" pitchFamily="34" charset="-122"/>
            </a:rPr>
            <a:t>手术训练建设、</a:t>
          </a:r>
          <a:endParaRPr lang="en-US" altLang="zh-CN" sz="1600" b="1" kern="1200" dirty="0">
            <a:solidFill>
              <a:schemeClr val="bg1"/>
            </a:solidFill>
            <a:latin typeface="微软雅黑" panose="020B0503020204020204" pitchFamily="34" charset="-122"/>
            <a:ea typeface="微软雅黑" panose="020B0503020204020204" pitchFamily="34" charset="-122"/>
          </a:endParaRPr>
        </a:p>
        <a:p>
          <a:pPr lvl="0" algn="ctr" defTabSz="711200">
            <a:lnSpc>
              <a:spcPct val="90000"/>
            </a:lnSpc>
            <a:spcBef>
              <a:spcPct val="0"/>
            </a:spcBef>
            <a:spcAft>
              <a:spcPct val="35000"/>
            </a:spcAft>
          </a:pPr>
          <a:r>
            <a:rPr lang="zh-CN" altLang="en-US" sz="1600" b="1" kern="1200" dirty="0">
              <a:solidFill>
                <a:schemeClr val="bg1"/>
              </a:solidFill>
              <a:latin typeface="微软雅黑" panose="020B0503020204020204" pitchFamily="34" charset="-122"/>
              <a:ea typeface="微软雅黑" panose="020B0503020204020204" pitchFamily="34" charset="-122"/>
            </a:rPr>
            <a:t>课程体系输出</a:t>
          </a:r>
          <a:endParaRPr lang="en-US" altLang="zh-CN" sz="1600" b="1" kern="1200" dirty="0">
            <a:solidFill>
              <a:schemeClr val="bg1"/>
            </a:solidFill>
            <a:latin typeface="微软雅黑" panose="020B0503020204020204" pitchFamily="34" charset="-122"/>
            <a:ea typeface="微软雅黑" panose="020B0503020204020204" pitchFamily="34" charset="-122"/>
          </a:endParaRPr>
        </a:p>
      </dsp:txBody>
      <dsp:txXfrm>
        <a:off x="303562" y="2069747"/>
        <a:ext cx="1632486" cy="1063135"/>
      </dsp:txXfrm>
    </dsp:sp>
    <dsp:sp modelId="{03A31E6A-8C31-4172-BD4F-924E70C83360}">
      <dsp:nvSpPr>
        <dsp:cNvPr id="0" name=""/>
        <dsp:cNvSpPr/>
      </dsp:nvSpPr>
      <dsp:spPr>
        <a:xfrm>
          <a:off x="895218" y="2187"/>
          <a:ext cx="5198256" cy="5198256"/>
        </a:xfrm>
        <a:prstGeom prst="circularArrow">
          <a:avLst>
            <a:gd name="adj1" fmla="val 3988"/>
            <a:gd name="adj2" fmla="val 250168"/>
            <a:gd name="adj3" fmla="val 13167380"/>
            <a:gd name="adj4" fmla="val 11576156"/>
            <a:gd name="adj5" fmla="val 4653"/>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959FF0C-B94E-41A8-8BA4-8E721F8BCDC2}">
      <dsp:nvSpPr>
        <dsp:cNvPr id="0" name=""/>
        <dsp:cNvSpPr/>
      </dsp:nvSpPr>
      <dsp:spPr>
        <a:xfrm>
          <a:off x="1775508" y="13335"/>
          <a:ext cx="1063135" cy="1063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a:solidFill>
                <a:schemeClr val="bg1"/>
              </a:solidFill>
              <a:latin typeface="微软雅黑" panose="020B0503020204020204" pitchFamily="34" charset="-122"/>
              <a:ea typeface="微软雅黑" panose="020B0503020204020204" pitchFamily="34" charset="-122"/>
            </a:rPr>
            <a:t>技术咨询</a:t>
          </a:r>
        </a:p>
        <a:p>
          <a:pPr lvl="0" algn="ctr" defTabSz="711200">
            <a:lnSpc>
              <a:spcPct val="90000"/>
            </a:lnSpc>
            <a:spcBef>
              <a:spcPct val="0"/>
            </a:spcBef>
            <a:spcAft>
              <a:spcPct val="35000"/>
            </a:spcAft>
          </a:pPr>
          <a:r>
            <a:rPr lang="zh-CN" altLang="en-US" sz="1600" b="1" kern="1200" dirty="0">
              <a:solidFill>
                <a:schemeClr val="bg1"/>
              </a:solidFill>
              <a:latin typeface="微软雅黑" panose="020B0503020204020204" pitchFamily="34" charset="-122"/>
              <a:ea typeface="微软雅黑" panose="020B0503020204020204" pitchFamily="34" charset="-122"/>
            </a:rPr>
            <a:t>技术攻关</a:t>
          </a:r>
        </a:p>
      </dsp:txBody>
      <dsp:txXfrm>
        <a:off x="1775508" y="13335"/>
        <a:ext cx="1063135" cy="1063135"/>
      </dsp:txXfrm>
    </dsp:sp>
    <dsp:sp modelId="{517FC67B-8537-4ED8-A965-BCC89219E1EA}">
      <dsp:nvSpPr>
        <dsp:cNvPr id="0" name=""/>
        <dsp:cNvSpPr/>
      </dsp:nvSpPr>
      <dsp:spPr>
        <a:xfrm>
          <a:off x="895218" y="2187"/>
          <a:ext cx="5198256" cy="5198256"/>
        </a:xfrm>
        <a:prstGeom prst="circularArrow">
          <a:avLst>
            <a:gd name="adj1" fmla="val 3988"/>
            <a:gd name="adj2" fmla="val 250168"/>
            <a:gd name="adj3" fmla="val 16911625"/>
            <a:gd name="adj4" fmla="val 15238207"/>
            <a:gd name="adj5" fmla="val 4653"/>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EE2F5C-3DF3-48FC-B8BD-9EC451D1D142}">
      <dsp:nvSpPr>
        <dsp:cNvPr id="0" name=""/>
        <dsp:cNvSpPr/>
      </dsp:nvSpPr>
      <dsp:spPr>
        <a:xfrm>
          <a:off x="4150048" y="13335"/>
          <a:ext cx="1063135" cy="1063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a:solidFill>
                <a:schemeClr val="bg1"/>
              </a:solidFill>
              <a:latin typeface="微软雅黑" panose="020B0503020204020204" pitchFamily="34" charset="-122"/>
              <a:ea typeface="微软雅黑" panose="020B0503020204020204" pitchFamily="34" charset="-122"/>
            </a:rPr>
            <a:t>产品定制</a:t>
          </a:r>
        </a:p>
        <a:p>
          <a:pPr lvl="0" algn="ctr" defTabSz="711200">
            <a:lnSpc>
              <a:spcPct val="90000"/>
            </a:lnSpc>
            <a:spcBef>
              <a:spcPct val="0"/>
            </a:spcBef>
            <a:spcAft>
              <a:spcPct val="35000"/>
            </a:spcAft>
          </a:pPr>
          <a:r>
            <a:rPr lang="zh-CN" altLang="en-US" sz="1600" b="1" kern="1200" dirty="0">
              <a:solidFill>
                <a:schemeClr val="bg1"/>
              </a:solidFill>
              <a:latin typeface="微软雅黑" panose="020B0503020204020204" pitchFamily="34" charset="-122"/>
              <a:ea typeface="微软雅黑" panose="020B0503020204020204" pitchFamily="34" charset="-122"/>
            </a:rPr>
            <a:t>产品销售</a:t>
          </a:r>
        </a:p>
      </dsp:txBody>
      <dsp:txXfrm>
        <a:off x="4150048" y="13335"/>
        <a:ext cx="1063135" cy="1063135"/>
      </dsp:txXfrm>
    </dsp:sp>
    <dsp:sp modelId="{CB441BD7-7729-4769-BF4B-BC948B663E66}">
      <dsp:nvSpPr>
        <dsp:cNvPr id="0" name=""/>
        <dsp:cNvSpPr/>
      </dsp:nvSpPr>
      <dsp:spPr>
        <a:xfrm>
          <a:off x="895218" y="2187"/>
          <a:ext cx="5198256" cy="5198256"/>
        </a:xfrm>
        <a:prstGeom prst="circularArrow">
          <a:avLst>
            <a:gd name="adj1" fmla="val 3988"/>
            <a:gd name="adj2" fmla="val 250168"/>
            <a:gd name="adj3" fmla="val 20573676"/>
            <a:gd name="adj4" fmla="val 18982452"/>
            <a:gd name="adj5" fmla="val 4653"/>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F48ED57-90A0-48AD-839F-487394EC08EA}">
      <dsp:nvSpPr>
        <dsp:cNvPr id="0" name=""/>
        <dsp:cNvSpPr/>
      </dsp:nvSpPr>
      <dsp:spPr>
        <a:xfrm>
          <a:off x="4237388" y="2069747"/>
          <a:ext cx="3262996" cy="1063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a:solidFill>
                <a:schemeClr val="bg1"/>
              </a:solidFill>
              <a:latin typeface="微软雅黑" panose="020B0503020204020204" pitchFamily="34" charset="-122"/>
              <a:ea typeface="微软雅黑" panose="020B0503020204020204" pitchFamily="34" charset="-122"/>
            </a:rPr>
            <a:t>平台建设</a:t>
          </a:r>
          <a:endParaRPr lang="en-US" altLang="zh-CN" sz="1600" b="1" kern="1200" dirty="0">
            <a:solidFill>
              <a:schemeClr val="bg1"/>
            </a:solidFill>
            <a:latin typeface="微软雅黑" panose="020B0503020204020204" pitchFamily="34" charset="-122"/>
            <a:ea typeface="微软雅黑" panose="020B0503020204020204" pitchFamily="34" charset="-122"/>
          </a:endParaRPr>
        </a:p>
        <a:p>
          <a:pPr lvl="0" algn="ctr" defTabSz="711200">
            <a:lnSpc>
              <a:spcPct val="90000"/>
            </a:lnSpc>
            <a:spcBef>
              <a:spcPct val="0"/>
            </a:spcBef>
            <a:spcAft>
              <a:spcPct val="35000"/>
            </a:spcAft>
          </a:pPr>
          <a:r>
            <a:rPr lang="zh-CN" altLang="en-US" sz="1600" b="1" kern="1200" dirty="0">
              <a:solidFill>
                <a:schemeClr val="bg1"/>
              </a:solidFill>
              <a:latin typeface="微软雅黑" panose="020B0503020204020204" pitchFamily="34" charset="-122"/>
              <a:ea typeface="微软雅黑" panose="020B0503020204020204" pitchFamily="34" charset="-122"/>
            </a:rPr>
            <a:t>（软硬件整体解决方案）</a:t>
          </a:r>
          <a:endParaRPr lang="en-US" altLang="zh-CN" sz="1600" b="1" kern="1200" dirty="0">
            <a:solidFill>
              <a:schemeClr val="bg1"/>
            </a:solidFill>
            <a:latin typeface="微软雅黑" panose="020B0503020204020204" pitchFamily="34" charset="-122"/>
            <a:ea typeface="微软雅黑" panose="020B0503020204020204" pitchFamily="34" charset="-122"/>
          </a:endParaRPr>
        </a:p>
      </dsp:txBody>
      <dsp:txXfrm>
        <a:off x="4237388" y="2069747"/>
        <a:ext cx="3262996" cy="1063135"/>
      </dsp:txXfrm>
    </dsp:sp>
    <dsp:sp modelId="{FABAE4AF-ED09-4ECB-914E-D6844CB5DCA7}">
      <dsp:nvSpPr>
        <dsp:cNvPr id="0" name=""/>
        <dsp:cNvSpPr/>
      </dsp:nvSpPr>
      <dsp:spPr>
        <a:xfrm>
          <a:off x="895218" y="2187"/>
          <a:ext cx="5198256" cy="5198256"/>
        </a:xfrm>
        <a:prstGeom prst="circularArrow">
          <a:avLst>
            <a:gd name="adj1" fmla="val 3988"/>
            <a:gd name="adj2" fmla="val 250168"/>
            <a:gd name="adj3" fmla="val 2367380"/>
            <a:gd name="adj4" fmla="val 776156"/>
            <a:gd name="adj5" fmla="val 4653"/>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43F652F-F3A2-407B-8E9A-FBC9E85A001D}">
      <dsp:nvSpPr>
        <dsp:cNvPr id="0" name=""/>
        <dsp:cNvSpPr/>
      </dsp:nvSpPr>
      <dsp:spPr>
        <a:xfrm>
          <a:off x="4150048" y="4126160"/>
          <a:ext cx="1063135" cy="1063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a:solidFill>
                <a:schemeClr val="bg1"/>
              </a:solidFill>
              <a:latin typeface="微软雅黑" panose="020B0503020204020204" pitchFamily="34" charset="-122"/>
              <a:ea typeface="微软雅黑" panose="020B0503020204020204" pitchFamily="34" charset="-122"/>
            </a:rPr>
            <a:t>数据服务</a:t>
          </a:r>
        </a:p>
      </dsp:txBody>
      <dsp:txXfrm>
        <a:off x="4150048" y="4126160"/>
        <a:ext cx="1063135" cy="1063135"/>
      </dsp:txXfrm>
    </dsp:sp>
    <dsp:sp modelId="{93A55659-5840-4C41-877F-1E1D505213E3}">
      <dsp:nvSpPr>
        <dsp:cNvPr id="0" name=""/>
        <dsp:cNvSpPr/>
      </dsp:nvSpPr>
      <dsp:spPr>
        <a:xfrm>
          <a:off x="895218" y="2187"/>
          <a:ext cx="5198256" cy="5198256"/>
        </a:xfrm>
        <a:prstGeom prst="circularArrow">
          <a:avLst>
            <a:gd name="adj1" fmla="val 3988"/>
            <a:gd name="adj2" fmla="val 250168"/>
            <a:gd name="adj3" fmla="val 6066134"/>
            <a:gd name="adj4" fmla="val 4438207"/>
            <a:gd name="adj5" fmla="val 4653"/>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9DD54D0-4FDC-4DAB-B6D4-2B08280336C1}">
      <dsp:nvSpPr>
        <dsp:cNvPr id="0" name=""/>
        <dsp:cNvSpPr/>
      </dsp:nvSpPr>
      <dsp:spPr>
        <a:xfrm>
          <a:off x="1745251" y="4126160"/>
          <a:ext cx="1123649" cy="1063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a:solidFill>
                <a:schemeClr val="bg1"/>
              </a:solidFill>
              <a:latin typeface="微软雅黑" panose="020B0503020204020204" pitchFamily="34" charset="-122"/>
              <a:ea typeface="微软雅黑" panose="020B0503020204020204" pitchFamily="34" charset="-122"/>
            </a:rPr>
            <a:t>机器人服务租赁科研</a:t>
          </a:r>
          <a:endParaRPr lang="en-US" altLang="zh-CN" sz="1600" b="1" kern="1200" dirty="0">
            <a:solidFill>
              <a:schemeClr val="bg1"/>
            </a:solidFill>
            <a:latin typeface="微软雅黑" panose="020B0503020204020204" pitchFamily="34" charset="-122"/>
            <a:ea typeface="微软雅黑" panose="020B0503020204020204" pitchFamily="34" charset="-122"/>
          </a:endParaRPr>
        </a:p>
      </dsp:txBody>
      <dsp:txXfrm>
        <a:off x="1745251" y="4126160"/>
        <a:ext cx="1123649" cy="1063135"/>
      </dsp:txXfrm>
    </dsp:sp>
    <dsp:sp modelId="{768E49E1-272A-4980-98ED-D26DBA590F49}">
      <dsp:nvSpPr>
        <dsp:cNvPr id="0" name=""/>
        <dsp:cNvSpPr/>
      </dsp:nvSpPr>
      <dsp:spPr>
        <a:xfrm>
          <a:off x="895218" y="2187"/>
          <a:ext cx="5198256" cy="5198256"/>
        </a:xfrm>
        <a:prstGeom prst="circularArrow">
          <a:avLst>
            <a:gd name="adj1" fmla="val 3988"/>
            <a:gd name="adj2" fmla="val 250168"/>
            <a:gd name="adj3" fmla="val 9773676"/>
            <a:gd name="adj4" fmla="val 8246573"/>
            <a:gd name="adj5" fmla="val 4653"/>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F2E3E76-5185-43A2-9DAB-098A45DC637B}">
      <dsp:nvSpPr>
        <dsp:cNvPr id="0" name=""/>
        <dsp:cNvSpPr/>
      </dsp:nvSpPr>
      <dsp:spPr>
        <a:xfrm>
          <a:off x="303562" y="2069747"/>
          <a:ext cx="1632486" cy="1063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a:solidFill>
                <a:schemeClr val="bg1"/>
              </a:solidFill>
              <a:latin typeface="微软雅黑" panose="020B0503020204020204" pitchFamily="34" charset="-122"/>
              <a:ea typeface="微软雅黑" panose="020B0503020204020204" pitchFamily="34" charset="-122"/>
            </a:rPr>
            <a:t>手术训练建设、</a:t>
          </a:r>
          <a:endParaRPr lang="en-US" altLang="zh-CN" sz="1600" b="1" kern="1200" dirty="0">
            <a:solidFill>
              <a:schemeClr val="bg1"/>
            </a:solidFill>
            <a:latin typeface="微软雅黑" panose="020B0503020204020204" pitchFamily="34" charset="-122"/>
            <a:ea typeface="微软雅黑" panose="020B0503020204020204" pitchFamily="34" charset="-122"/>
          </a:endParaRPr>
        </a:p>
        <a:p>
          <a:pPr lvl="0" algn="ctr" defTabSz="711200">
            <a:lnSpc>
              <a:spcPct val="90000"/>
            </a:lnSpc>
            <a:spcBef>
              <a:spcPct val="0"/>
            </a:spcBef>
            <a:spcAft>
              <a:spcPct val="35000"/>
            </a:spcAft>
          </a:pPr>
          <a:r>
            <a:rPr lang="zh-CN" altLang="en-US" sz="1600" b="1" kern="1200" dirty="0">
              <a:solidFill>
                <a:schemeClr val="bg1"/>
              </a:solidFill>
              <a:latin typeface="微软雅黑" panose="020B0503020204020204" pitchFamily="34" charset="-122"/>
              <a:ea typeface="微软雅黑" panose="020B0503020204020204" pitchFamily="34" charset="-122"/>
            </a:rPr>
            <a:t>课程体系输出</a:t>
          </a:r>
          <a:endParaRPr lang="en-US" altLang="zh-CN" sz="1600" b="1" kern="1200" dirty="0">
            <a:solidFill>
              <a:schemeClr val="bg1"/>
            </a:solidFill>
            <a:latin typeface="微软雅黑" panose="020B0503020204020204" pitchFamily="34" charset="-122"/>
            <a:ea typeface="微软雅黑" panose="020B0503020204020204" pitchFamily="34" charset="-122"/>
          </a:endParaRPr>
        </a:p>
      </dsp:txBody>
      <dsp:txXfrm>
        <a:off x="303562" y="2069747"/>
        <a:ext cx="1632486" cy="1063135"/>
      </dsp:txXfrm>
    </dsp:sp>
    <dsp:sp modelId="{03A31E6A-8C31-4172-BD4F-924E70C83360}">
      <dsp:nvSpPr>
        <dsp:cNvPr id="0" name=""/>
        <dsp:cNvSpPr/>
      </dsp:nvSpPr>
      <dsp:spPr>
        <a:xfrm>
          <a:off x="895218" y="2187"/>
          <a:ext cx="5198256" cy="5198256"/>
        </a:xfrm>
        <a:prstGeom prst="circularArrow">
          <a:avLst>
            <a:gd name="adj1" fmla="val 3988"/>
            <a:gd name="adj2" fmla="val 250168"/>
            <a:gd name="adj3" fmla="val 13167380"/>
            <a:gd name="adj4" fmla="val 11576156"/>
            <a:gd name="adj5" fmla="val 4653"/>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959FF0C-B94E-41A8-8BA4-8E721F8BCDC2}">
      <dsp:nvSpPr>
        <dsp:cNvPr id="0" name=""/>
        <dsp:cNvSpPr/>
      </dsp:nvSpPr>
      <dsp:spPr>
        <a:xfrm>
          <a:off x="1775508" y="13335"/>
          <a:ext cx="1063135" cy="1063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a:solidFill>
                <a:schemeClr val="bg1"/>
              </a:solidFill>
              <a:latin typeface="微软雅黑" panose="020B0503020204020204" pitchFamily="34" charset="-122"/>
              <a:ea typeface="微软雅黑" panose="020B0503020204020204" pitchFamily="34" charset="-122"/>
            </a:rPr>
            <a:t>技术咨询</a:t>
          </a:r>
        </a:p>
        <a:p>
          <a:pPr lvl="0" algn="ctr" defTabSz="711200">
            <a:lnSpc>
              <a:spcPct val="90000"/>
            </a:lnSpc>
            <a:spcBef>
              <a:spcPct val="0"/>
            </a:spcBef>
            <a:spcAft>
              <a:spcPct val="35000"/>
            </a:spcAft>
          </a:pPr>
          <a:r>
            <a:rPr lang="zh-CN" altLang="en-US" sz="1600" b="1" kern="1200" dirty="0">
              <a:solidFill>
                <a:schemeClr val="bg1"/>
              </a:solidFill>
              <a:latin typeface="微软雅黑" panose="020B0503020204020204" pitchFamily="34" charset="-122"/>
              <a:ea typeface="微软雅黑" panose="020B0503020204020204" pitchFamily="34" charset="-122"/>
            </a:rPr>
            <a:t>技术攻关</a:t>
          </a:r>
        </a:p>
      </dsp:txBody>
      <dsp:txXfrm>
        <a:off x="1775508" y="13335"/>
        <a:ext cx="1063135" cy="1063135"/>
      </dsp:txXfrm>
    </dsp:sp>
    <dsp:sp modelId="{517FC67B-8537-4ED8-A965-BCC89219E1EA}">
      <dsp:nvSpPr>
        <dsp:cNvPr id="0" name=""/>
        <dsp:cNvSpPr/>
      </dsp:nvSpPr>
      <dsp:spPr>
        <a:xfrm>
          <a:off x="895218" y="2187"/>
          <a:ext cx="5198256" cy="5198256"/>
        </a:xfrm>
        <a:prstGeom prst="circularArrow">
          <a:avLst>
            <a:gd name="adj1" fmla="val 3988"/>
            <a:gd name="adj2" fmla="val 250168"/>
            <a:gd name="adj3" fmla="val 16911625"/>
            <a:gd name="adj4" fmla="val 15238207"/>
            <a:gd name="adj5" fmla="val 4653"/>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2">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2">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DF8AF6-4886-408D-909F-56C908CF475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796E88-5B45-4421-A99A-C132E3BA5A7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后段的病一般都比较严重</a:t>
            </a:r>
            <a:endParaRPr lang="en-US" dirty="0"/>
          </a:p>
        </p:txBody>
      </p:sp>
      <p:sp>
        <p:nvSpPr>
          <p:cNvPr id="4" name="灯片编号占位符 3"/>
          <p:cNvSpPr>
            <a:spLocks noGrp="1"/>
          </p:cNvSpPr>
          <p:nvPr>
            <p:ph type="sldNum" sz="quarter" idx="10"/>
          </p:nvPr>
        </p:nvSpPr>
        <p:spPr/>
        <p:txBody>
          <a:bodyPr/>
          <a:lstStyle/>
          <a:p>
            <a:fld id="{45796E88-5B45-4421-A99A-C132E3BA5A7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简单说就是卖机器，卖耗材</a:t>
            </a:r>
            <a:endParaRPr lang="en-US" dirty="0"/>
          </a:p>
        </p:txBody>
      </p:sp>
      <p:sp>
        <p:nvSpPr>
          <p:cNvPr id="4" name="灯片编号占位符 3"/>
          <p:cNvSpPr>
            <a:spLocks noGrp="1"/>
          </p:cNvSpPr>
          <p:nvPr>
            <p:ph type="sldNum" sz="quarter" idx="10"/>
          </p:nvPr>
        </p:nvSpPr>
        <p:spPr/>
        <p:txBody>
          <a:bodyPr/>
          <a:lstStyle/>
          <a:p>
            <a:fld id="{45796E88-5B45-4421-A99A-C132E3BA5A7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简单说就是卖机器，卖耗材</a:t>
            </a:r>
            <a:endParaRPr lang="en-US" dirty="0"/>
          </a:p>
        </p:txBody>
      </p:sp>
      <p:sp>
        <p:nvSpPr>
          <p:cNvPr id="4" name="灯片编号占位符 3"/>
          <p:cNvSpPr>
            <a:spLocks noGrp="1"/>
          </p:cNvSpPr>
          <p:nvPr>
            <p:ph type="sldNum" sz="quarter" idx="10"/>
          </p:nvPr>
        </p:nvSpPr>
        <p:spPr/>
        <p:txBody>
          <a:bodyPr/>
          <a:lstStyle/>
          <a:p>
            <a:fld id="{45796E88-5B45-4421-A99A-C132E3BA5A7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前期准备（厂房，设备，人员，开发验证），注册检验，临床试验，注册审批</a:t>
            </a:r>
            <a:endParaRPr lang="en-US" dirty="0"/>
          </a:p>
        </p:txBody>
      </p:sp>
      <p:sp>
        <p:nvSpPr>
          <p:cNvPr id="4" name="灯片编号占位符 3"/>
          <p:cNvSpPr>
            <a:spLocks noGrp="1"/>
          </p:cNvSpPr>
          <p:nvPr>
            <p:ph type="sldNum" sz="quarter" idx="10"/>
          </p:nvPr>
        </p:nvSpPr>
        <p:spPr/>
        <p:txBody>
          <a:bodyPr/>
          <a:lstStyle/>
          <a:p>
            <a:fld id="{45796E88-5B45-4421-A99A-C132E3BA5A7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5796E88-5B45-4421-A99A-C132E3BA5A7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日辉？</a:t>
            </a:r>
            <a:endParaRPr lang="zh-CN" altLang="en-US" dirty="0"/>
          </a:p>
        </p:txBody>
      </p:sp>
      <p:sp>
        <p:nvSpPr>
          <p:cNvPr id="4" name="灯片编号占位符 3"/>
          <p:cNvSpPr>
            <a:spLocks noGrp="1"/>
          </p:cNvSpPr>
          <p:nvPr>
            <p:ph type="sldNum" sz="quarter" idx="10"/>
          </p:nvPr>
        </p:nvSpPr>
        <p:spPr/>
        <p:txBody>
          <a:bodyPr/>
          <a:lstStyle/>
          <a:p>
            <a:fld id="{45796E88-5B45-4421-A99A-C132E3BA5A7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5796E88-5B45-4421-A99A-C132E3BA5A7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796E88-5B45-4421-A99A-C132E3BA5A7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82A2C3-1DE0-49FF-BA5B-FE4167AD0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82A2C3-1DE0-49FF-BA5B-FE4167AD06AF}" type="slidenum">
              <a:rPr lang="zh-CN" altLang="en-US" smtClean="0"/>
            </a:fld>
            <a:endParaRPr lang="zh-CN" altLang="en-US"/>
          </a:p>
        </p:txBody>
      </p: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3555" t="36551" r="3555" b="37400"/>
          <a:stretch>
            <a:fillRect/>
          </a:stretch>
        </p:blipFill>
        <p:spPr>
          <a:xfrm>
            <a:off x="119336" y="6356350"/>
            <a:ext cx="1758081" cy="3696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82A2C3-1DE0-49FF-BA5B-FE4167AD06AF}" type="slidenum">
              <a:rPr lang="zh-CN" altLang="en-US" smtClean="0"/>
            </a:fld>
            <a:endParaRPr lang="zh-CN" altLang="en-US"/>
          </a:p>
        </p:txBody>
      </p:sp>
      <p:pic>
        <p:nvPicPr>
          <p:cNvPr id="9" name="图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l="3555" t="36551" r="3555" b="37400"/>
          <a:stretch>
            <a:fillRect/>
          </a:stretch>
        </p:blipFill>
        <p:spPr>
          <a:xfrm>
            <a:off x="119336" y="6356350"/>
            <a:ext cx="1758081" cy="3696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82A2C3-1DE0-49FF-BA5B-FE4167AD06AF}" type="slidenum">
              <a:rPr lang="zh-CN" altLang="en-US" smtClean="0"/>
            </a:fld>
            <a:endParaRPr lang="zh-CN" altLang="en-US"/>
          </a:p>
        </p:txBody>
      </p:sp>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3555" t="36551" r="3555" b="37400"/>
          <a:stretch>
            <a:fillRect/>
          </a:stretch>
        </p:blipFill>
        <p:spPr>
          <a:xfrm>
            <a:off x="119336" y="6356350"/>
            <a:ext cx="1758081" cy="3696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182A2C3-1DE0-49FF-BA5B-FE4167AD06AF}" type="slidenum">
              <a:rPr lang="zh-CN" altLang="en-US" smtClean="0"/>
            </a:fld>
            <a:endParaRPr lang="zh-CN" altLang="en-US"/>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555" t="36551" r="3555" b="37400"/>
          <a:stretch>
            <a:fillRect/>
          </a:stretch>
        </p:blipFill>
        <p:spPr>
          <a:xfrm>
            <a:off x="119336" y="6356350"/>
            <a:ext cx="1758081" cy="3696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82A2C3-1DE0-49FF-BA5B-FE4167AD06AF}" type="slidenum">
              <a:rPr lang="zh-CN" altLang="en-US" smtClean="0"/>
            </a:fld>
            <a:endParaRPr lang="zh-CN" altLang="en-US"/>
          </a:p>
        </p:txBody>
      </p:sp>
      <p:pic>
        <p:nvPicPr>
          <p:cNvPr id="12" name="图片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3555" t="36551" r="3555" b="37400"/>
          <a:stretch>
            <a:fillRect/>
          </a:stretch>
        </p:blipFill>
        <p:spPr>
          <a:xfrm>
            <a:off x="119336" y="6356350"/>
            <a:ext cx="1758081" cy="3696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82A2C3-1DE0-49FF-BA5B-FE4167AD06AF}" type="slidenum">
              <a:rPr lang="zh-CN" altLang="en-US" smtClean="0"/>
            </a:fld>
            <a:endParaRPr lang="zh-CN" altLang="en-US"/>
          </a:p>
        </p:txBody>
      </p: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3569" t="36817" r="18817" b="38768"/>
          <a:stretch>
            <a:fillRect/>
          </a:stretch>
        </p:blipFill>
        <p:spPr>
          <a:xfrm>
            <a:off x="88131" y="6381328"/>
            <a:ext cx="1615381" cy="41238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82A2C3-1DE0-49FF-BA5B-FE4167AD06AF}" type="slidenum">
              <a:rPr lang="zh-CN" altLang="en-US" smtClean="0"/>
            </a:fld>
            <a:endParaRPr lang="zh-CN" altLang="en-US"/>
          </a:p>
        </p:txBody>
      </p: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3569" t="36817" r="18817" b="38768"/>
          <a:stretch>
            <a:fillRect/>
          </a:stretch>
        </p:blipFill>
        <p:spPr>
          <a:xfrm>
            <a:off x="88131" y="6381328"/>
            <a:ext cx="1615381" cy="41238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ig Image Placeholder">
    <p:spTree>
      <p:nvGrpSpPr>
        <p:cNvPr id="1" name=""/>
        <p:cNvGrpSpPr/>
        <p:nvPr/>
      </p:nvGrpSpPr>
      <p:grpSpPr>
        <a:xfrm>
          <a:off x="0" y="0"/>
          <a:ext cx="0" cy="0"/>
          <a:chOff x="0" y="0"/>
          <a:chExt cx="0" cy="0"/>
        </a:xfrm>
      </p:grpSpPr>
      <p:sp>
        <p:nvSpPr>
          <p:cNvPr id="2" name="Rectangle 39"/>
          <p:cNvSpPr/>
          <p:nvPr userDrawn="1"/>
        </p:nvSpPr>
        <p:spPr>
          <a:xfrm>
            <a:off x="-24805" y="0"/>
            <a:ext cx="12188825" cy="6858000"/>
          </a:xfrm>
          <a:prstGeom prst="rect">
            <a:avLst/>
          </a:prstGeom>
          <a:solidFill>
            <a:srgbClr val="19232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a:p>
        </p:txBody>
      </p:sp>
    </p:spTree>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2A2C3-1DE0-49FF-BA5B-FE4167AD06A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hdphoto" Target="../media/image4.wdp"/><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9.xml"/><Relationship Id="rId7" Type="http://schemas.openxmlformats.org/officeDocument/2006/relationships/image" Target="../media/image10.png"/><Relationship Id="rId6" Type="http://schemas.openxmlformats.org/officeDocument/2006/relationships/image" Target="../media/image9.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9.xml"/><Relationship Id="rId7" Type="http://schemas.openxmlformats.org/officeDocument/2006/relationships/image" Target="../media/image10.png"/><Relationship Id="rId6" Type="http://schemas.openxmlformats.org/officeDocument/2006/relationships/image" Target="../media/image9.pn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chart" Target="../charts/char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18.png"/><Relationship Id="rId7" Type="http://schemas.openxmlformats.org/officeDocument/2006/relationships/image" Target="../media/image17.jpe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0" Type="http://schemas.openxmlformats.org/officeDocument/2006/relationships/notesSlide" Target="../notesSlides/notesSlide5.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9.xml"/><Relationship Id="rId2" Type="http://schemas.openxmlformats.org/officeDocument/2006/relationships/image" Target="../media/image23.jpeg"/><Relationship Id="rId1" Type="http://schemas.openxmlformats.org/officeDocument/2006/relationships/image" Target="../media/image22.jpe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image" Target="../media/image28.jpe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6.jpe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8.png"/><Relationship Id="rId3" Type="http://schemas.openxmlformats.org/officeDocument/2006/relationships/tags" Target="../tags/tag2.xml"/><Relationship Id="rId2" Type="http://schemas.microsoft.com/office/2007/relationships/media" Target="../media/media1.mp4"/><Relationship Id="rId1"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contrast="40000"/>
                    </a14:imgEffect>
                    <a14:imgEffect>
                      <a14:colorTemperature colorTemp="11200"/>
                    </a14:imgEffect>
                  </a14:imgLayer>
                </a14:imgProps>
              </a:ext>
              <a:ext uri="{28A0092B-C50C-407E-A947-70E740481C1C}">
                <a14:useLocalDpi xmlns:a14="http://schemas.microsoft.com/office/drawing/2010/main" val="0"/>
              </a:ext>
            </a:extLst>
          </a:blip>
          <a:srcRect l="15" b="15679"/>
          <a:stretch>
            <a:fillRect/>
          </a:stretch>
        </p:blipFill>
        <p:spPr>
          <a:xfrm>
            <a:off x="0" y="0"/>
            <a:ext cx="12192000" cy="6858000"/>
          </a:xfrm>
          <a:prstGeom prst="rect">
            <a:avLst/>
          </a:prstGeom>
        </p:spPr>
      </p:pic>
      <p:sp>
        <p:nvSpPr>
          <p:cNvPr id="16" name="文本框 15"/>
          <p:cNvSpPr txBox="1"/>
          <p:nvPr/>
        </p:nvSpPr>
        <p:spPr>
          <a:xfrm>
            <a:off x="6888088" y="2204864"/>
            <a:ext cx="3312367" cy="707886"/>
          </a:xfrm>
          <a:prstGeom prst="rect">
            <a:avLst/>
          </a:prstGeom>
          <a:noFill/>
        </p:spPr>
        <p:txBody>
          <a:bodyPr wrap="squar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商业计划书</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960095" y="3128774"/>
            <a:ext cx="2736304"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Business Plan</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935295" y="3560822"/>
            <a:ext cx="4201264" cy="46037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经皮穿刺植入放疗</a:t>
            </a:r>
            <a:r>
              <a:rPr lang="zh-CN" altLang="en-US" sz="2400" b="1" dirty="0">
                <a:solidFill>
                  <a:schemeClr val="bg1"/>
                </a:solidFill>
                <a:latin typeface="微软雅黑" panose="020B0503020204020204" pitchFamily="34" charset="-122"/>
                <a:ea typeface="微软雅黑" panose="020B0503020204020204" pitchFamily="34" charset="-122"/>
              </a:rPr>
              <a:t>机器人团队</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7029432" y="3037602"/>
            <a:ext cx="288299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9768408" y="5805264"/>
            <a:ext cx="2250249" cy="368300"/>
          </a:xfrm>
          <a:prstGeom prst="rect">
            <a:avLst/>
          </a:prstGeom>
          <a:noFill/>
        </p:spPr>
        <p:txBody>
          <a:bodyPr wrap="square" rtlCol="0">
            <a:spAutoFit/>
          </a:bodyPr>
          <a:lstStyle/>
          <a:p>
            <a:r>
              <a:rPr kumimoji="1" lang="en-US" altLang="zh-CN" dirty="0" smtClean="0">
                <a:solidFill>
                  <a:schemeClr val="bg1"/>
                </a:solidFill>
              </a:rPr>
              <a:t>2021</a:t>
            </a:r>
            <a:r>
              <a:rPr kumimoji="1" lang="zh-CN" altLang="en-US" dirty="0" smtClean="0">
                <a:solidFill>
                  <a:schemeClr val="bg1"/>
                </a:solidFill>
              </a:rPr>
              <a:t>年</a:t>
            </a:r>
            <a:r>
              <a:rPr kumimoji="1" lang="en-US" altLang="zh-CN" dirty="0" smtClean="0">
                <a:solidFill>
                  <a:schemeClr val="bg1"/>
                </a:solidFill>
              </a:rPr>
              <a:t>1</a:t>
            </a:r>
            <a:r>
              <a:rPr kumimoji="1" lang="zh-CN" altLang="en-US" dirty="0" smtClean="0">
                <a:solidFill>
                  <a:schemeClr val="bg1"/>
                </a:solidFill>
              </a:rPr>
              <a:t>月</a:t>
            </a:r>
            <a:r>
              <a:rPr kumimoji="1" lang="en-US" altLang="zh-CN" dirty="0" smtClean="0">
                <a:solidFill>
                  <a:schemeClr val="bg1"/>
                </a:solidFill>
              </a:rPr>
              <a:t>15</a:t>
            </a:r>
            <a:r>
              <a:rPr kumimoji="1" lang="zh-CN" altLang="en-US" dirty="0" smtClean="0">
                <a:solidFill>
                  <a:schemeClr val="bg1"/>
                </a:solidFill>
              </a:rPr>
              <a:t>日</a:t>
            </a:r>
            <a:endParaRPr kumimoji="1"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4196" y="191259"/>
            <a:ext cx="1699449" cy="461665"/>
          </a:xfrm>
          <a:prstGeom prst="rect">
            <a:avLst/>
          </a:prstGeom>
          <a:noFill/>
        </p:spPr>
        <p:txBody>
          <a:bodyPr wrap="square" rtlCol="0">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rPr>
              <a:t>盈利模式</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367654" y="740585"/>
            <a:ext cx="263200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1991544" y="1196752"/>
            <a:ext cx="8409412" cy="5202631"/>
            <a:chOff x="1757285" y="1052736"/>
            <a:chExt cx="8758607" cy="5418667"/>
          </a:xfrm>
        </p:grpSpPr>
        <p:graphicFrame>
          <p:nvGraphicFramePr>
            <p:cNvPr id="49" name="图示 48"/>
            <p:cNvGraphicFramePr/>
            <p:nvPr/>
          </p:nvGraphicFramePr>
          <p:xfrm>
            <a:off x="2387892" y="1052736"/>
            <a:ext cx="8128000"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5842" y="5594737"/>
              <a:ext cx="711927" cy="711927"/>
            </a:xfrm>
            <a:prstGeom prst="rect">
              <a:avLst/>
            </a:prstGeom>
          </p:spPr>
        </p:pic>
        <p:sp>
          <p:nvSpPr>
            <p:cNvPr id="24" name="Freeform 147"/>
            <p:cNvSpPr>
              <a:spLocks noEditPoints="1"/>
            </p:cNvSpPr>
            <p:nvPr/>
          </p:nvSpPr>
          <p:spPr bwMode="auto">
            <a:xfrm>
              <a:off x="8011541" y="5706353"/>
              <a:ext cx="861736" cy="671247"/>
            </a:xfrm>
            <a:custGeom>
              <a:avLst/>
              <a:gdLst>
                <a:gd name="T0" fmla="*/ 10 w 190"/>
                <a:gd name="T1" fmla="*/ 122 h 148"/>
                <a:gd name="T2" fmla="*/ 10 w 190"/>
                <a:gd name="T3" fmla="*/ 10 h 148"/>
                <a:gd name="T4" fmla="*/ 86 w 190"/>
                <a:gd name="T5" fmla="*/ 10 h 148"/>
                <a:gd name="T6" fmla="*/ 66 w 190"/>
                <a:gd name="T7" fmla="*/ 42 h 148"/>
                <a:gd name="T8" fmla="*/ 70 w 190"/>
                <a:gd name="T9" fmla="*/ 72 h 148"/>
                <a:gd name="T10" fmla="*/ 90 w 190"/>
                <a:gd name="T11" fmla="*/ 94 h 148"/>
                <a:gd name="T12" fmla="*/ 116 w 190"/>
                <a:gd name="T13" fmla="*/ 102 h 148"/>
                <a:gd name="T14" fmla="*/ 144 w 190"/>
                <a:gd name="T15" fmla="*/ 102 h 148"/>
                <a:gd name="T16" fmla="*/ 140 w 190"/>
                <a:gd name="T17" fmla="*/ 112 h 148"/>
                <a:gd name="T18" fmla="*/ 174 w 190"/>
                <a:gd name="T19" fmla="*/ 146 h 148"/>
                <a:gd name="T20" fmla="*/ 188 w 190"/>
                <a:gd name="T21" fmla="*/ 128 h 148"/>
                <a:gd name="T22" fmla="*/ 154 w 190"/>
                <a:gd name="T23" fmla="*/ 94 h 148"/>
                <a:gd name="T24" fmla="*/ 156 w 190"/>
                <a:gd name="T25" fmla="*/ 82 h 148"/>
                <a:gd name="T26" fmla="*/ 166 w 190"/>
                <a:gd name="T27" fmla="*/ 60 h 148"/>
                <a:gd name="T28" fmla="*/ 158 w 190"/>
                <a:gd name="T29" fmla="*/ 22 h 148"/>
                <a:gd name="T30" fmla="*/ 134 w 190"/>
                <a:gd name="T31" fmla="*/ 4 h 148"/>
                <a:gd name="T32" fmla="*/ 106 w 190"/>
                <a:gd name="T33" fmla="*/ 2 h 148"/>
                <a:gd name="T34" fmla="*/ 122 w 190"/>
                <a:gd name="T35" fmla="*/ 18 h 148"/>
                <a:gd name="T36" fmla="*/ 102 w 190"/>
                <a:gd name="T37" fmla="*/ 20 h 148"/>
                <a:gd name="T38" fmla="*/ 86 w 190"/>
                <a:gd name="T39" fmla="*/ 34 h 148"/>
                <a:gd name="T40" fmla="*/ 82 w 190"/>
                <a:gd name="T41" fmla="*/ 52 h 148"/>
                <a:gd name="T42" fmla="*/ 88 w 190"/>
                <a:gd name="T43" fmla="*/ 72 h 148"/>
                <a:gd name="T44" fmla="*/ 110 w 190"/>
                <a:gd name="T45" fmla="*/ 84 h 148"/>
                <a:gd name="T46" fmla="*/ 130 w 190"/>
                <a:gd name="T47" fmla="*/ 82 h 148"/>
                <a:gd name="T48" fmla="*/ 146 w 190"/>
                <a:gd name="T49" fmla="*/ 70 h 148"/>
                <a:gd name="T50" fmla="*/ 150 w 190"/>
                <a:gd name="T51" fmla="*/ 50 h 148"/>
                <a:gd name="T52" fmla="*/ 144 w 190"/>
                <a:gd name="T53" fmla="*/ 32 h 148"/>
                <a:gd name="T54" fmla="*/ 122 w 190"/>
                <a:gd name="T55" fmla="*/ 18 h 148"/>
                <a:gd name="T56" fmla="*/ 108 w 190"/>
                <a:gd name="T57" fmla="*/ 38 h 148"/>
                <a:gd name="T58" fmla="*/ 86 w 190"/>
                <a:gd name="T59" fmla="*/ 50 h 148"/>
                <a:gd name="T60" fmla="*/ 102 w 190"/>
                <a:gd name="T61" fmla="*/ 46 h 148"/>
                <a:gd name="T62" fmla="*/ 146 w 190"/>
                <a:gd name="T63" fmla="*/ 48 h 148"/>
                <a:gd name="T64" fmla="*/ 140 w 190"/>
                <a:gd name="T65" fmla="*/ 70 h 148"/>
                <a:gd name="T66" fmla="*/ 132 w 190"/>
                <a:gd name="T67" fmla="*/ 76 h 148"/>
                <a:gd name="T68" fmla="*/ 122 w 190"/>
                <a:gd name="T69" fmla="*/ 68 h 148"/>
                <a:gd name="T70" fmla="*/ 116 w 190"/>
                <a:gd name="T71" fmla="*/ 82 h 148"/>
                <a:gd name="T72" fmla="*/ 104 w 190"/>
                <a:gd name="T73" fmla="*/ 78 h 148"/>
                <a:gd name="T74" fmla="*/ 96 w 190"/>
                <a:gd name="T75" fmla="*/ 74 h 148"/>
                <a:gd name="T76" fmla="*/ 34 w 190"/>
                <a:gd name="T77" fmla="*/ 110 h 148"/>
                <a:gd name="T78" fmla="*/ 36 w 190"/>
                <a:gd name="T79" fmla="*/ 68 h 148"/>
                <a:gd name="T80" fmla="*/ 14 w 190"/>
                <a:gd name="T81" fmla="*/ 68 h 148"/>
                <a:gd name="T82" fmla="*/ 46 w 190"/>
                <a:gd name="T83" fmla="*/ 72 h 148"/>
                <a:gd name="T84" fmla="*/ 60 w 190"/>
                <a:gd name="T85" fmla="*/ 56 h 148"/>
                <a:gd name="T86" fmla="*/ 36 w 190"/>
                <a:gd name="T87" fmla="*/ 54 h 148"/>
                <a:gd name="T88" fmla="*/ 26 w 190"/>
                <a:gd name="T89" fmla="*/ 110 h 148"/>
                <a:gd name="T90" fmla="*/ 22 w 190"/>
                <a:gd name="T91" fmla="*/ 110 h 148"/>
                <a:gd name="T92" fmla="*/ 50 w 190"/>
                <a:gd name="T93" fmla="*/ 78 h 148"/>
                <a:gd name="T94" fmla="*/ 44 w 190"/>
                <a:gd name="T95" fmla="*/ 110 h 148"/>
                <a:gd name="T96" fmla="*/ 60 w 190"/>
                <a:gd name="T97" fmla="*/ 70 h 148"/>
                <a:gd name="T98" fmla="*/ 68 w 190"/>
                <a:gd name="T99" fmla="*/ 110 h 148"/>
                <a:gd name="T100" fmla="*/ 72 w 190"/>
                <a:gd name="T101" fmla="*/ 88 h 148"/>
                <a:gd name="T102" fmla="*/ 68 w 190"/>
                <a:gd name="T103" fmla="*/ 110 h 148"/>
                <a:gd name="T104" fmla="*/ 84 w 190"/>
                <a:gd name="T105" fmla="*/ 110 h 148"/>
                <a:gd name="T106" fmla="*/ 78 w 190"/>
                <a:gd name="T107" fmla="*/ 110 h 148"/>
                <a:gd name="T108" fmla="*/ 94 w 190"/>
                <a:gd name="T109" fmla="*/ 110 h 148"/>
                <a:gd name="T110" fmla="*/ 90 w 190"/>
                <a:gd name="T111" fmla="*/ 110 h 148"/>
                <a:gd name="T112" fmla="*/ 106 w 190"/>
                <a:gd name="T113" fmla="*/ 110 h 148"/>
                <a:gd name="T114" fmla="*/ 102 w 190"/>
                <a:gd name="T115" fmla="*/ 110 h 148"/>
                <a:gd name="T116" fmla="*/ 118 w 190"/>
                <a:gd name="T117" fmla="*/ 110 h 148"/>
                <a:gd name="T118" fmla="*/ 112 w 190"/>
                <a:gd name="T119" fmla="*/ 110 h 148"/>
                <a:gd name="T120" fmla="*/ 128 w 190"/>
                <a:gd name="T121" fmla="*/ 110 h 148"/>
                <a:gd name="T122" fmla="*/ 124 w 190"/>
                <a:gd name="T123" fmla="*/ 11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0" h="148">
                  <a:moveTo>
                    <a:pt x="10" y="114"/>
                  </a:moveTo>
                  <a:lnTo>
                    <a:pt x="136" y="114"/>
                  </a:lnTo>
                  <a:lnTo>
                    <a:pt x="142" y="122"/>
                  </a:lnTo>
                  <a:lnTo>
                    <a:pt x="10" y="122"/>
                  </a:lnTo>
                  <a:lnTo>
                    <a:pt x="0" y="122"/>
                  </a:lnTo>
                  <a:lnTo>
                    <a:pt x="0" y="114"/>
                  </a:lnTo>
                  <a:lnTo>
                    <a:pt x="0" y="10"/>
                  </a:lnTo>
                  <a:lnTo>
                    <a:pt x="10" y="10"/>
                  </a:lnTo>
                  <a:lnTo>
                    <a:pt x="10" y="114"/>
                  </a:lnTo>
                  <a:lnTo>
                    <a:pt x="10" y="114"/>
                  </a:lnTo>
                  <a:close/>
                  <a:moveTo>
                    <a:pt x="86" y="10"/>
                  </a:moveTo>
                  <a:lnTo>
                    <a:pt x="86" y="10"/>
                  </a:lnTo>
                  <a:lnTo>
                    <a:pt x="78" y="16"/>
                  </a:lnTo>
                  <a:lnTo>
                    <a:pt x="72" y="24"/>
                  </a:lnTo>
                  <a:lnTo>
                    <a:pt x="68" y="34"/>
                  </a:lnTo>
                  <a:lnTo>
                    <a:pt x="66" y="42"/>
                  </a:lnTo>
                  <a:lnTo>
                    <a:pt x="66" y="42"/>
                  </a:lnTo>
                  <a:lnTo>
                    <a:pt x="66" y="52"/>
                  </a:lnTo>
                  <a:lnTo>
                    <a:pt x="66" y="62"/>
                  </a:lnTo>
                  <a:lnTo>
                    <a:pt x="70" y="72"/>
                  </a:lnTo>
                  <a:lnTo>
                    <a:pt x="74" y="80"/>
                  </a:lnTo>
                  <a:lnTo>
                    <a:pt x="74" y="80"/>
                  </a:lnTo>
                  <a:lnTo>
                    <a:pt x="82" y="88"/>
                  </a:lnTo>
                  <a:lnTo>
                    <a:pt x="90" y="94"/>
                  </a:lnTo>
                  <a:lnTo>
                    <a:pt x="98" y="98"/>
                  </a:lnTo>
                  <a:lnTo>
                    <a:pt x="108" y="102"/>
                  </a:lnTo>
                  <a:lnTo>
                    <a:pt x="108" y="102"/>
                  </a:lnTo>
                  <a:lnTo>
                    <a:pt x="116" y="102"/>
                  </a:lnTo>
                  <a:lnTo>
                    <a:pt x="124" y="102"/>
                  </a:lnTo>
                  <a:lnTo>
                    <a:pt x="132" y="100"/>
                  </a:lnTo>
                  <a:lnTo>
                    <a:pt x="140" y="96"/>
                  </a:lnTo>
                  <a:lnTo>
                    <a:pt x="144" y="102"/>
                  </a:lnTo>
                  <a:lnTo>
                    <a:pt x="142" y="102"/>
                  </a:lnTo>
                  <a:lnTo>
                    <a:pt x="142" y="102"/>
                  </a:lnTo>
                  <a:lnTo>
                    <a:pt x="140" y="106"/>
                  </a:lnTo>
                  <a:lnTo>
                    <a:pt x="140" y="112"/>
                  </a:lnTo>
                  <a:lnTo>
                    <a:pt x="164" y="144"/>
                  </a:lnTo>
                  <a:lnTo>
                    <a:pt x="164" y="144"/>
                  </a:lnTo>
                  <a:lnTo>
                    <a:pt x="170" y="148"/>
                  </a:lnTo>
                  <a:lnTo>
                    <a:pt x="174" y="146"/>
                  </a:lnTo>
                  <a:lnTo>
                    <a:pt x="186" y="138"/>
                  </a:lnTo>
                  <a:lnTo>
                    <a:pt x="186" y="138"/>
                  </a:lnTo>
                  <a:lnTo>
                    <a:pt x="190" y="134"/>
                  </a:lnTo>
                  <a:lnTo>
                    <a:pt x="188" y="128"/>
                  </a:lnTo>
                  <a:lnTo>
                    <a:pt x="164" y="94"/>
                  </a:lnTo>
                  <a:lnTo>
                    <a:pt x="164" y="94"/>
                  </a:lnTo>
                  <a:lnTo>
                    <a:pt x="160" y="92"/>
                  </a:lnTo>
                  <a:lnTo>
                    <a:pt x="154" y="94"/>
                  </a:lnTo>
                  <a:lnTo>
                    <a:pt x="154" y="94"/>
                  </a:lnTo>
                  <a:lnTo>
                    <a:pt x="150" y="88"/>
                  </a:lnTo>
                  <a:lnTo>
                    <a:pt x="150" y="88"/>
                  </a:lnTo>
                  <a:lnTo>
                    <a:pt x="156" y="82"/>
                  </a:lnTo>
                  <a:lnTo>
                    <a:pt x="160" y="74"/>
                  </a:lnTo>
                  <a:lnTo>
                    <a:pt x="164" y="68"/>
                  </a:lnTo>
                  <a:lnTo>
                    <a:pt x="166" y="60"/>
                  </a:lnTo>
                  <a:lnTo>
                    <a:pt x="166" y="60"/>
                  </a:lnTo>
                  <a:lnTo>
                    <a:pt x="166" y="50"/>
                  </a:lnTo>
                  <a:lnTo>
                    <a:pt x="166" y="40"/>
                  </a:lnTo>
                  <a:lnTo>
                    <a:pt x="162" y="30"/>
                  </a:lnTo>
                  <a:lnTo>
                    <a:pt x="158" y="22"/>
                  </a:lnTo>
                  <a:lnTo>
                    <a:pt x="158" y="22"/>
                  </a:lnTo>
                  <a:lnTo>
                    <a:pt x="150" y="14"/>
                  </a:lnTo>
                  <a:lnTo>
                    <a:pt x="142" y="8"/>
                  </a:lnTo>
                  <a:lnTo>
                    <a:pt x="134" y="4"/>
                  </a:lnTo>
                  <a:lnTo>
                    <a:pt x="124" y="2"/>
                  </a:lnTo>
                  <a:lnTo>
                    <a:pt x="124" y="2"/>
                  </a:lnTo>
                  <a:lnTo>
                    <a:pt x="114" y="0"/>
                  </a:lnTo>
                  <a:lnTo>
                    <a:pt x="106" y="2"/>
                  </a:lnTo>
                  <a:lnTo>
                    <a:pt x="96" y="4"/>
                  </a:lnTo>
                  <a:lnTo>
                    <a:pt x="86" y="10"/>
                  </a:lnTo>
                  <a:lnTo>
                    <a:pt x="86" y="10"/>
                  </a:lnTo>
                  <a:close/>
                  <a:moveTo>
                    <a:pt x="122" y="18"/>
                  </a:moveTo>
                  <a:lnTo>
                    <a:pt x="122" y="18"/>
                  </a:lnTo>
                  <a:lnTo>
                    <a:pt x="116" y="16"/>
                  </a:lnTo>
                  <a:lnTo>
                    <a:pt x="108" y="18"/>
                  </a:lnTo>
                  <a:lnTo>
                    <a:pt x="102" y="20"/>
                  </a:lnTo>
                  <a:lnTo>
                    <a:pt x="96" y="24"/>
                  </a:lnTo>
                  <a:lnTo>
                    <a:pt x="96" y="24"/>
                  </a:lnTo>
                  <a:lnTo>
                    <a:pt x="90" y="28"/>
                  </a:lnTo>
                  <a:lnTo>
                    <a:pt x="86" y="34"/>
                  </a:lnTo>
                  <a:lnTo>
                    <a:pt x="84" y="40"/>
                  </a:lnTo>
                  <a:lnTo>
                    <a:pt x="82" y="46"/>
                  </a:lnTo>
                  <a:lnTo>
                    <a:pt x="82" y="46"/>
                  </a:lnTo>
                  <a:lnTo>
                    <a:pt x="82" y="52"/>
                  </a:lnTo>
                  <a:lnTo>
                    <a:pt x="82" y="58"/>
                  </a:lnTo>
                  <a:lnTo>
                    <a:pt x="84" y="66"/>
                  </a:lnTo>
                  <a:lnTo>
                    <a:pt x="88" y="72"/>
                  </a:lnTo>
                  <a:lnTo>
                    <a:pt x="88" y="72"/>
                  </a:lnTo>
                  <a:lnTo>
                    <a:pt x="92" y="76"/>
                  </a:lnTo>
                  <a:lnTo>
                    <a:pt x="98" y="80"/>
                  </a:lnTo>
                  <a:lnTo>
                    <a:pt x="104" y="84"/>
                  </a:lnTo>
                  <a:lnTo>
                    <a:pt x="110" y="84"/>
                  </a:lnTo>
                  <a:lnTo>
                    <a:pt x="110" y="84"/>
                  </a:lnTo>
                  <a:lnTo>
                    <a:pt x="116" y="86"/>
                  </a:lnTo>
                  <a:lnTo>
                    <a:pt x="124" y="84"/>
                  </a:lnTo>
                  <a:lnTo>
                    <a:pt x="130" y="82"/>
                  </a:lnTo>
                  <a:lnTo>
                    <a:pt x="136" y="80"/>
                  </a:lnTo>
                  <a:lnTo>
                    <a:pt x="136" y="80"/>
                  </a:lnTo>
                  <a:lnTo>
                    <a:pt x="142" y="74"/>
                  </a:lnTo>
                  <a:lnTo>
                    <a:pt x="146" y="70"/>
                  </a:lnTo>
                  <a:lnTo>
                    <a:pt x="148" y="64"/>
                  </a:lnTo>
                  <a:lnTo>
                    <a:pt x="150" y="56"/>
                  </a:lnTo>
                  <a:lnTo>
                    <a:pt x="150" y="56"/>
                  </a:lnTo>
                  <a:lnTo>
                    <a:pt x="150" y="50"/>
                  </a:lnTo>
                  <a:lnTo>
                    <a:pt x="150" y="44"/>
                  </a:lnTo>
                  <a:lnTo>
                    <a:pt x="148" y="38"/>
                  </a:lnTo>
                  <a:lnTo>
                    <a:pt x="144" y="32"/>
                  </a:lnTo>
                  <a:lnTo>
                    <a:pt x="144" y="32"/>
                  </a:lnTo>
                  <a:lnTo>
                    <a:pt x="140" y="26"/>
                  </a:lnTo>
                  <a:lnTo>
                    <a:pt x="134" y="22"/>
                  </a:lnTo>
                  <a:lnTo>
                    <a:pt x="128" y="20"/>
                  </a:lnTo>
                  <a:lnTo>
                    <a:pt x="122" y="18"/>
                  </a:lnTo>
                  <a:lnTo>
                    <a:pt x="122" y="18"/>
                  </a:lnTo>
                  <a:close/>
                  <a:moveTo>
                    <a:pt x="144" y="40"/>
                  </a:moveTo>
                  <a:lnTo>
                    <a:pt x="116" y="52"/>
                  </a:lnTo>
                  <a:lnTo>
                    <a:pt x="108" y="38"/>
                  </a:lnTo>
                  <a:lnTo>
                    <a:pt x="104" y="34"/>
                  </a:lnTo>
                  <a:lnTo>
                    <a:pt x="100" y="36"/>
                  </a:lnTo>
                  <a:lnTo>
                    <a:pt x="86" y="50"/>
                  </a:lnTo>
                  <a:lnTo>
                    <a:pt x="86" y="50"/>
                  </a:lnTo>
                  <a:lnTo>
                    <a:pt x="86" y="50"/>
                  </a:lnTo>
                  <a:lnTo>
                    <a:pt x="86" y="50"/>
                  </a:lnTo>
                  <a:lnTo>
                    <a:pt x="86" y="60"/>
                  </a:lnTo>
                  <a:lnTo>
                    <a:pt x="102" y="46"/>
                  </a:lnTo>
                  <a:lnTo>
                    <a:pt x="112" y="60"/>
                  </a:lnTo>
                  <a:lnTo>
                    <a:pt x="114" y="62"/>
                  </a:lnTo>
                  <a:lnTo>
                    <a:pt x="118" y="60"/>
                  </a:lnTo>
                  <a:lnTo>
                    <a:pt x="146" y="48"/>
                  </a:lnTo>
                  <a:lnTo>
                    <a:pt x="146" y="48"/>
                  </a:lnTo>
                  <a:lnTo>
                    <a:pt x="144" y="40"/>
                  </a:lnTo>
                  <a:lnTo>
                    <a:pt x="144" y="40"/>
                  </a:lnTo>
                  <a:close/>
                  <a:moveTo>
                    <a:pt x="140" y="70"/>
                  </a:moveTo>
                  <a:lnTo>
                    <a:pt x="140" y="60"/>
                  </a:lnTo>
                  <a:lnTo>
                    <a:pt x="132" y="64"/>
                  </a:lnTo>
                  <a:lnTo>
                    <a:pt x="132" y="76"/>
                  </a:lnTo>
                  <a:lnTo>
                    <a:pt x="132" y="76"/>
                  </a:lnTo>
                  <a:lnTo>
                    <a:pt x="140" y="70"/>
                  </a:lnTo>
                  <a:lnTo>
                    <a:pt x="140" y="70"/>
                  </a:lnTo>
                  <a:close/>
                  <a:moveTo>
                    <a:pt x="122" y="80"/>
                  </a:moveTo>
                  <a:lnTo>
                    <a:pt x="122" y="68"/>
                  </a:lnTo>
                  <a:lnTo>
                    <a:pt x="114" y="72"/>
                  </a:lnTo>
                  <a:lnTo>
                    <a:pt x="114" y="82"/>
                  </a:lnTo>
                  <a:lnTo>
                    <a:pt x="114" y="82"/>
                  </a:lnTo>
                  <a:lnTo>
                    <a:pt x="116" y="82"/>
                  </a:lnTo>
                  <a:lnTo>
                    <a:pt x="116" y="82"/>
                  </a:lnTo>
                  <a:lnTo>
                    <a:pt x="122" y="80"/>
                  </a:lnTo>
                  <a:lnTo>
                    <a:pt x="122" y="80"/>
                  </a:lnTo>
                  <a:close/>
                  <a:moveTo>
                    <a:pt x="104" y="78"/>
                  </a:moveTo>
                  <a:lnTo>
                    <a:pt x="104" y="62"/>
                  </a:lnTo>
                  <a:lnTo>
                    <a:pt x="102" y="60"/>
                  </a:lnTo>
                  <a:lnTo>
                    <a:pt x="96" y="64"/>
                  </a:lnTo>
                  <a:lnTo>
                    <a:pt x="96" y="74"/>
                  </a:lnTo>
                  <a:lnTo>
                    <a:pt x="96" y="74"/>
                  </a:lnTo>
                  <a:lnTo>
                    <a:pt x="104" y="78"/>
                  </a:lnTo>
                  <a:lnTo>
                    <a:pt x="104" y="78"/>
                  </a:lnTo>
                  <a:close/>
                  <a:moveTo>
                    <a:pt x="34" y="110"/>
                  </a:moveTo>
                  <a:lnTo>
                    <a:pt x="34" y="110"/>
                  </a:lnTo>
                  <a:lnTo>
                    <a:pt x="38" y="110"/>
                  </a:lnTo>
                  <a:lnTo>
                    <a:pt x="38" y="70"/>
                  </a:lnTo>
                  <a:lnTo>
                    <a:pt x="36" y="68"/>
                  </a:lnTo>
                  <a:lnTo>
                    <a:pt x="34" y="70"/>
                  </a:lnTo>
                  <a:lnTo>
                    <a:pt x="34" y="110"/>
                  </a:lnTo>
                  <a:lnTo>
                    <a:pt x="34" y="110"/>
                  </a:lnTo>
                  <a:close/>
                  <a:moveTo>
                    <a:pt x="14" y="68"/>
                  </a:moveTo>
                  <a:lnTo>
                    <a:pt x="18" y="74"/>
                  </a:lnTo>
                  <a:lnTo>
                    <a:pt x="38" y="60"/>
                  </a:lnTo>
                  <a:lnTo>
                    <a:pt x="44" y="70"/>
                  </a:lnTo>
                  <a:lnTo>
                    <a:pt x="46" y="72"/>
                  </a:lnTo>
                  <a:lnTo>
                    <a:pt x="48" y="72"/>
                  </a:lnTo>
                  <a:lnTo>
                    <a:pt x="60" y="62"/>
                  </a:lnTo>
                  <a:lnTo>
                    <a:pt x="60" y="62"/>
                  </a:lnTo>
                  <a:lnTo>
                    <a:pt x="60" y="56"/>
                  </a:lnTo>
                  <a:lnTo>
                    <a:pt x="48" y="66"/>
                  </a:lnTo>
                  <a:lnTo>
                    <a:pt x="40" y="56"/>
                  </a:lnTo>
                  <a:lnTo>
                    <a:pt x="40" y="54"/>
                  </a:lnTo>
                  <a:lnTo>
                    <a:pt x="36" y="54"/>
                  </a:lnTo>
                  <a:lnTo>
                    <a:pt x="14" y="68"/>
                  </a:lnTo>
                  <a:lnTo>
                    <a:pt x="14" y="68"/>
                  </a:lnTo>
                  <a:close/>
                  <a:moveTo>
                    <a:pt x="22" y="110"/>
                  </a:moveTo>
                  <a:lnTo>
                    <a:pt x="26" y="110"/>
                  </a:lnTo>
                  <a:lnTo>
                    <a:pt x="26" y="74"/>
                  </a:lnTo>
                  <a:lnTo>
                    <a:pt x="22" y="78"/>
                  </a:lnTo>
                  <a:lnTo>
                    <a:pt x="22" y="110"/>
                  </a:lnTo>
                  <a:lnTo>
                    <a:pt x="22" y="110"/>
                  </a:lnTo>
                  <a:close/>
                  <a:moveTo>
                    <a:pt x="44" y="110"/>
                  </a:moveTo>
                  <a:lnTo>
                    <a:pt x="44" y="110"/>
                  </a:lnTo>
                  <a:lnTo>
                    <a:pt x="50" y="110"/>
                  </a:lnTo>
                  <a:lnTo>
                    <a:pt x="50" y="78"/>
                  </a:lnTo>
                  <a:lnTo>
                    <a:pt x="46" y="80"/>
                  </a:lnTo>
                  <a:lnTo>
                    <a:pt x="44" y="80"/>
                  </a:lnTo>
                  <a:lnTo>
                    <a:pt x="44" y="110"/>
                  </a:lnTo>
                  <a:lnTo>
                    <a:pt x="44" y="110"/>
                  </a:lnTo>
                  <a:close/>
                  <a:moveTo>
                    <a:pt x="56" y="110"/>
                  </a:moveTo>
                  <a:lnTo>
                    <a:pt x="56" y="110"/>
                  </a:lnTo>
                  <a:lnTo>
                    <a:pt x="60" y="110"/>
                  </a:lnTo>
                  <a:lnTo>
                    <a:pt x="60" y="70"/>
                  </a:lnTo>
                  <a:lnTo>
                    <a:pt x="56" y="72"/>
                  </a:lnTo>
                  <a:lnTo>
                    <a:pt x="56" y="110"/>
                  </a:lnTo>
                  <a:lnTo>
                    <a:pt x="56" y="110"/>
                  </a:lnTo>
                  <a:close/>
                  <a:moveTo>
                    <a:pt x="68" y="110"/>
                  </a:moveTo>
                  <a:lnTo>
                    <a:pt x="68" y="110"/>
                  </a:lnTo>
                  <a:lnTo>
                    <a:pt x="72" y="110"/>
                  </a:lnTo>
                  <a:lnTo>
                    <a:pt x="72" y="88"/>
                  </a:lnTo>
                  <a:lnTo>
                    <a:pt x="72" y="88"/>
                  </a:lnTo>
                  <a:lnTo>
                    <a:pt x="70" y="84"/>
                  </a:lnTo>
                  <a:lnTo>
                    <a:pt x="70" y="84"/>
                  </a:lnTo>
                  <a:lnTo>
                    <a:pt x="68" y="80"/>
                  </a:lnTo>
                  <a:lnTo>
                    <a:pt x="68" y="110"/>
                  </a:lnTo>
                  <a:lnTo>
                    <a:pt x="68" y="110"/>
                  </a:lnTo>
                  <a:close/>
                  <a:moveTo>
                    <a:pt x="78" y="110"/>
                  </a:moveTo>
                  <a:lnTo>
                    <a:pt x="78" y="110"/>
                  </a:lnTo>
                  <a:lnTo>
                    <a:pt x="84" y="110"/>
                  </a:lnTo>
                  <a:lnTo>
                    <a:pt x="84" y="98"/>
                  </a:lnTo>
                  <a:lnTo>
                    <a:pt x="84" y="98"/>
                  </a:lnTo>
                  <a:lnTo>
                    <a:pt x="78" y="94"/>
                  </a:lnTo>
                  <a:lnTo>
                    <a:pt x="78" y="110"/>
                  </a:lnTo>
                  <a:lnTo>
                    <a:pt x="78" y="110"/>
                  </a:lnTo>
                  <a:close/>
                  <a:moveTo>
                    <a:pt x="90" y="110"/>
                  </a:moveTo>
                  <a:lnTo>
                    <a:pt x="90" y="110"/>
                  </a:lnTo>
                  <a:lnTo>
                    <a:pt x="94" y="110"/>
                  </a:lnTo>
                  <a:lnTo>
                    <a:pt x="94" y="104"/>
                  </a:lnTo>
                  <a:lnTo>
                    <a:pt x="94" y="104"/>
                  </a:lnTo>
                  <a:lnTo>
                    <a:pt x="90" y="102"/>
                  </a:lnTo>
                  <a:lnTo>
                    <a:pt x="90" y="110"/>
                  </a:lnTo>
                  <a:lnTo>
                    <a:pt x="90" y="110"/>
                  </a:lnTo>
                  <a:close/>
                  <a:moveTo>
                    <a:pt x="102" y="110"/>
                  </a:moveTo>
                  <a:lnTo>
                    <a:pt x="102" y="110"/>
                  </a:lnTo>
                  <a:lnTo>
                    <a:pt x="106" y="110"/>
                  </a:lnTo>
                  <a:lnTo>
                    <a:pt x="106" y="108"/>
                  </a:lnTo>
                  <a:lnTo>
                    <a:pt x="106" y="108"/>
                  </a:lnTo>
                  <a:lnTo>
                    <a:pt x="102" y="106"/>
                  </a:lnTo>
                  <a:lnTo>
                    <a:pt x="102" y="110"/>
                  </a:lnTo>
                  <a:lnTo>
                    <a:pt x="102" y="110"/>
                  </a:lnTo>
                  <a:close/>
                  <a:moveTo>
                    <a:pt x="112" y="110"/>
                  </a:moveTo>
                  <a:lnTo>
                    <a:pt x="112" y="110"/>
                  </a:lnTo>
                  <a:lnTo>
                    <a:pt x="118" y="110"/>
                  </a:lnTo>
                  <a:lnTo>
                    <a:pt x="118" y="108"/>
                  </a:lnTo>
                  <a:lnTo>
                    <a:pt x="118" y="108"/>
                  </a:lnTo>
                  <a:lnTo>
                    <a:pt x="112" y="108"/>
                  </a:lnTo>
                  <a:lnTo>
                    <a:pt x="112" y="110"/>
                  </a:lnTo>
                  <a:lnTo>
                    <a:pt x="112" y="110"/>
                  </a:lnTo>
                  <a:close/>
                  <a:moveTo>
                    <a:pt x="124" y="110"/>
                  </a:moveTo>
                  <a:lnTo>
                    <a:pt x="124" y="110"/>
                  </a:lnTo>
                  <a:lnTo>
                    <a:pt x="128" y="110"/>
                  </a:lnTo>
                  <a:lnTo>
                    <a:pt x="128" y="106"/>
                  </a:lnTo>
                  <a:lnTo>
                    <a:pt x="128" y="106"/>
                  </a:lnTo>
                  <a:lnTo>
                    <a:pt x="124" y="108"/>
                  </a:lnTo>
                  <a:lnTo>
                    <a:pt x="124" y="110"/>
                  </a:lnTo>
                  <a:close/>
                </a:path>
              </a:pathLst>
            </a:custGeom>
            <a:solidFill>
              <a:schemeClr val="bg1"/>
            </a:solidFill>
            <a:ln>
              <a:noFill/>
            </a:ln>
          </p:spPr>
          <p:txBody>
            <a:bodyPr vert="horz" wrap="square" lIns="91440" tIns="45720" rIns="91440" bIns="45720" numCol="1" anchor="t" anchorCtr="0" compatLnSpc="1"/>
            <a:lstStyle/>
            <a:p>
              <a:pPr defTabSz="914400"/>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26" name="图片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7285" y="3392057"/>
              <a:ext cx="862390" cy="740024"/>
            </a:xfrm>
            <a:prstGeom prst="rect">
              <a:avLst/>
            </a:prstGeom>
          </p:spPr>
        </p:pic>
        <p:sp>
          <p:nvSpPr>
            <p:cNvPr id="13" name="Freeform 224"/>
            <p:cNvSpPr>
              <a:spLocks noEditPoints="1"/>
            </p:cNvSpPr>
            <p:nvPr/>
          </p:nvSpPr>
          <p:spPr bwMode="auto">
            <a:xfrm>
              <a:off x="3255842" y="1087649"/>
              <a:ext cx="828310" cy="618737"/>
            </a:xfrm>
            <a:custGeom>
              <a:avLst/>
              <a:gdLst>
                <a:gd name="T0" fmla="*/ 110 w 166"/>
                <a:gd name="T1" fmla="*/ 34 h 124"/>
                <a:gd name="T2" fmla="*/ 120 w 166"/>
                <a:gd name="T3" fmla="*/ 48 h 124"/>
                <a:gd name="T4" fmla="*/ 122 w 166"/>
                <a:gd name="T5" fmla="*/ 36 h 124"/>
                <a:gd name="T6" fmla="*/ 126 w 166"/>
                <a:gd name="T7" fmla="*/ 38 h 124"/>
                <a:gd name="T8" fmla="*/ 132 w 166"/>
                <a:gd name="T9" fmla="*/ 34 h 124"/>
                <a:gd name="T10" fmla="*/ 142 w 166"/>
                <a:gd name="T11" fmla="*/ 34 h 124"/>
                <a:gd name="T12" fmla="*/ 148 w 166"/>
                <a:gd name="T13" fmla="*/ 46 h 124"/>
                <a:gd name="T14" fmla="*/ 166 w 166"/>
                <a:gd name="T15" fmla="*/ 72 h 124"/>
                <a:gd name="T16" fmla="*/ 148 w 166"/>
                <a:gd name="T17" fmla="*/ 124 h 124"/>
                <a:gd name="T18" fmla="*/ 92 w 166"/>
                <a:gd name="T19" fmla="*/ 124 h 124"/>
                <a:gd name="T20" fmla="*/ 70 w 166"/>
                <a:gd name="T21" fmla="*/ 72 h 124"/>
                <a:gd name="T22" fmla="*/ 96 w 166"/>
                <a:gd name="T23" fmla="*/ 60 h 124"/>
                <a:gd name="T24" fmla="*/ 104 w 166"/>
                <a:gd name="T25" fmla="*/ 34 h 124"/>
                <a:gd name="T26" fmla="*/ 40 w 166"/>
                <a:gd name="T27" fmla="*/ 64 h 124"/>
                <a:gd name="T28" fmla="*/ 64 w 166"/>
                <a:gd name="T29" fmla="*/ 86 h 124"/>
                <a:gd name="T30" fmla="*/ 56 w 166"/>
                <a:gd name="T31" fmla="*/ 124 h 124"/>
                <a:gd name="T32" fmla="*/ 50 w 166"/>
                <a:gd name="T33" fmla="*/ 98 h 124"/>
                <a:gd name="T34" fmla="*/ 36 w 166"/>
                <a:gd name="T35" fmla="*/ 100 h 124"/>
                <a:gd name="T36" fmla="*/ 22 w 166"/>
                <a:gd name="T37" fmla="*/ 112 h 124"/>
                <a:gd name="T38" fmla="*/ 30 w 166"/>
                <a:gd name="T39" fmla="*/ 124 h 124"/>
                <a:gd name="T40" fmla="*/ 16 w 166"/>
                <a:gd name="T41" fmla="*/ 120 h 124"/>
                <a:gd name="T42" fmla="*/ 14 w 166"/>
                <a:gd name="T43" fmla="*/ 100 h 124"/>
                <a:gd name="T44" fmla="*/ 0 w 166"/>
                <a:gd name="T45" fmla="*/ 92 h 124"/>
                <a:gd name="T46" fmla="*/ 10 w 166"/>
                <a:gd name="T47" fmla="*/ 92 h 124"/>
                <a:gd name="T48" fmla="*/ 32 w 166"/>
                <a:gd name="T49" fmla="*/ 42 h 124"/>
                <a:gd name="T50" fmla="*/ 34 w 166"/>
                <a:gd name="T51" fmla="*/ 74 h 124"/>
                <a:gd name="T52" fmla="*/ 42 w 166"/>
                <a:gd name="T53" fmla="*/ 80 h 124"/>
                <a:gd name="T54" fmla="*/ 26 w 166"/>
                <a:gd name="T55" fmla="*/ 4 h 124"/>
                <a:gd name="T56" fmla="*/ 36 w 166"/>
                <a:gd name="T57" fmla="*/ 20 h 124"/>
                <a:gd name="T58" fmla="*/ 30 w 166"/>
                <a:gd name="T59" fmla="*/ 30 h 124"/>
                <a:gd name="T60" fmla="*/ 20 w 166"/>
                <a:gd name="T61" fmla="*/ 36 h 124"/>
                <a:gd name="T62" fmla="*/ 4 w 166"/>
                <a:gd name="T63" fmla="*/ 26 h 124"/>
                <a:gd name="T64" fmla="*/ 4 w 166"/>
                <a:gd name="T65" fmla="*/ 14 h 124"/>
                <a:gd name="T66" fmla="*/ 20 w 166"/>
                <a:gd name="T67" fmla="*/ 4 h 124"/>
                <a:gd name="T68" fmla="*/ 112 w 166"/>
                <a:gd name="T69" fmla="*/ 24 h 124"/>
                <a:gd name="T70" fmla="*/ 110 w 166"/>
                <a:gd name="T71" fmla="*/ 16 h 124"/>
                <a:gd name="T72" fmla="*/ 110 w 166"/>
                <a:gd name="T73" fmla="*/ 16 h 124"/>
                <a:gd name="T74" fmla="*/ 110 w 166"/>
                <a:gd name="T75" fmla="*/ 8 h 124"/>
                <a:gd name="T76" fmla="*/ 116 w 166"/>
                <a:gd name="T77" fmla="*/ 0 h 124"/>
                <a:gd name="T78" fmla="*/ 132 w 166"/>
                <a:gd name="T79" fmla="*/ 2 h 124"/>
                <a:gd name="T80" fmla="*/ 136 w 166"/>
                <a:gd name="T81" fmla="*/ 16 h 124"/>
                <a:gd name="T82" fmla="*/ 136 w 166"/>
                <a:gd name="T83" fmla="*/ 16 h 124"/>
                <a:gd name="T84" fmla="*/ 136 w 166"/>
                <a:gd name="T85" fmla="*/ 20 h 124"/>
                <a:gd name="T86" fmla="*/ 134 w 166"/>
                <a:gd name="T87" fmla="*/ 24 h 124"/>
                <a:gd name="T88" fmla="*/ 124 w 166"/>
                <a:gd name="T89" fmla="*/ 32 h 124"/>
                <a:gd name="T90" fmla="*/ 122 w 166"/>
                <a:gd name="T91" fmla="*/ 32 h 124"/>
                <a:gd name="T92" fmla="*/ 112 w 166"/>
                <a:gd name="T93" fmla="*/ 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 h="124">
                  <a:moveTo>
                    <a:pt x="104" y="34"/>
                  </a:moveTo>
                  <a:lnTo>
                    <a:pt x="104" y="34"/>
                  </a:lnTo>
                  <a:lnTo>
                    <a:pt x="110" y="34"/>
                  </a:lnTo>
                  <a:lnTo>
                    <a:pt x="110" y="34"/>
                  </a:lnTo>
                  <a:lnTo>
                    <a:pt x="114" y="34"/>
                  </a:lnTo>
                  <a:lnTo>
                    <a:pt x="120" y="48"/>
                  </a:lnTo>
                  <a:lnTo>
                    <a:pt x="122" y="38"/>
                  </a:lnTo>
                  <a:lnTo>
                    <a:pt x="122" y="38"/>
                  </a:lnTo>
                  <a:lnTo>
                    <a:pt x="122" y="36"/>
                  </a:lnTo>
                  <a:lnTo>
                    <a:pt x="126" y="36"/>
                  </a:lnTo>
                  <a:lnTo>
                    <a:pt x="126" y="38"/>
                  </a:lnTo>
                  <a:lnTo>
                    <a:pt x="126" y="38"/>
                  </a:lnTo>
                  <a:lnTo>
                    <a:pt x="126" y="48"/>
                  </a:lnTo>
                  <a:lnTo>
                    <a:pt x="132" y="34"/>
                  </a:lnTo>
                  <a:lnTo>
                    <a:pt x="132" y="34"/>
                  </a:lnTo>
                  <a:lnTo>
                    <a:pt x="136" y="34"/>
                  </a:lnTo>
                  <a:lnTo>
                    <a:pt x="136" y="34"/>
                  </a:lnTo>
                  <a:lnTo>
                    <a:pt x="142" y="34"/>
                  </a:lnTo>
                  <a:lnTo>
                    <a:pt x="142" y="34"/>
                  </a:lnTo>
                  <a:lnTo>
                    <a:pt x="144" y="38"/>
                  </a:lnTo>
                  <a:lnTo>
                    <a:pt x="148" y="46"/>
                  </a:lnTo>
                  <a:lnTo>
                    <a:pt x="150" y="60"/>
                  </a:lnTo>
                  <a:lnTo>
                    <a:pt x="166" y="60"/>
                  </a:lnTo>
                  <a:lnTo>
                    <a:pt x="166" y="72"/>
                  </a:lnTo>
                  <a:lnTo>
                    <a:pt x="160" y="72"/>
                  </a:lnTo>
                  <a:lnTo>
                    <a:pt x="160" y="124"/>
                  </a:lnTo>
                  <a:lnTo>
                    <a:pt x="148" y="124"/>
                  </a:lnTo>
                  <a:lnTo>
                    <a:pt x="148" y="72"/>
                  </a:lnTo>
                  <a:lnTo>
                    <a:pt x="92" y="72"/>
                  </a:lnTo>
                  <a:lnTo>
                    <a:pt x="92" y="124"/>
                  </a:lnTo>
                  <a:lnTo>
                    <a:pt x="80" y="124"/>
                  </a:lnTo>
                  <a:lnTo>
                    <a:pt x="80" y="72"/>
                  </a:lnTo>
                  <a:lnTo>
                    <a:pt x="70" y="72"/>
                  </a:lnTo>
                  <a:lnTo>
                    <a:pt x="70" y="60"/>
                  </a:lnTo>
                  <a:lnTo>
                    <a:pt x="96" y="60"/>
                  </a:lnTo>
                  <a:lnTo>
                    <a:pt x="96" y="60"/>
                  </a:lnTo>
                  <a:lnTo>
                    <a:pt x="98" y="46"/>
                  </a:lnTo>
                  <a:lnTo>
                    <a:pt x="100" y="40"/>
                  </a:lnTo>
                  <a:lnTo>
                    <a:pt x="104" y="34"/>
                  </a:lnTo>
                  <a:lnTo>
                    <a:pt x="104" y="34"/>
                  </a:lnTo>
                  <a:close/>
                  <a:moveTo>
                    <a:pt x="32" y="42"/>
                  </a:moveTo>
                  <a:lnTo>
                    <a:pt x="40" y="64"/>
                  </a:lnTo>
                  <a:lnTo>
                    <a:pt x="54" y="80"/>
                  </a:lnTo>
                  <a:lnTo>
                    <a:pt x="52" y="82"/>
                  </a:lnTo>
                  <a:lnTo>
                    <a:pt x="64" y="86"/>
                  </a:lnTo>
                  <a:lnTo>
                    <a:pt x="64" y="124"/>
                  </a:lnTo>
                  <a:lnTo>
                    <a:pt x="56" y="124"/>
                  </a:lnTo>
                  <a:lnTo>
                    <a:pt x="56" y="124"/>
                  </a:lnTo>
                  <a:lnTo>
                    <a:pt x="52" y="102"/>
                  </a:lnTo>
                  <a:lnTo>
                    <a:pt x="52" y="102"/>
                  </a:lnTo>
                  <a:lnTo>
                    <a:pt x="50" y="98"/>
                  </a:lnTo>
                  <a:lnTo>
                    <a:pt x="52" y="94"/>
                  </a:lnTo>
                  <a:lnTo>
                    <a:pt x="36" y="94"/>
                  </a:lnTo>
                  <a:lnTo>
                    <a:pt x="36" y="100"/>
                  </a:lnTo>
                  <a:lnTo>
                    <a:pt x="24" y="100"/>
                  </a:lnTo>
                  <a:lnTo>
                    <a:pt x="24" y="112"/>
                  </a:lnTo>
                  <a:lnTo>
                    <a:pt x="22" y="112"/>
                  </a:lnTo>
                  <a:lnTo>
                    <a:pt x="22" y="120"/>
                  </a:lnTo>
                  <a:lnTo>
                    <a:pt x="30" y="120"/>
                  </a:lnTo>
                  <a:lnTo>
                    <a:pt x="30" y="124"/>
                  </a:lnTo>
                  <a:lnTo>
                    <a:pt x="8" y="124"/>
                  </a:lnTo>
                  <a:lnTo>
                    <a:pt x="8" y="120"/>
                  </a:lnTo>
                  <a:lnTo>
                    <a:pt x="16" y="120"/>
                  </a:lnTo>
                  <a:lnTo>
                    <a:pt x="16" y="112"/>
                  </a:lnTo>
                  <a:lnTo>
                    <a:pt x="14" y="112"/>
                  </a:lnTo>
                  <a:lnTo>
                    <a:pt x="14" y="100"/>
                  </a:lnTo>
                  <a:lnTo>
                    <a:pt x="0" y="100"/>
                  </a:lnTo>
                  <a:lnTo>
                    <a:pt x="0" y="94"/>
                  </a:lnTo>
                  <a:lnTo>
                    <a:pt x="0" y="92"/>
                  </a:lnTo>
                  <a:lnTo>
                    <a:pt x="0" y="56"/>
                  </a:lnTo>
                  <a:lnTo>
                    <a:pt x="6" y="56"/>
                  </a:lnTo>
                  <a:lnTo>
                    <a:pt x="10" y="92"/>
                  </a:lnTo>
                  <a:lnTo>
                    <a:pt x="16" y="92"/>
                  </a:lnTo>
                  <a:lnTo>
                    <a:pt x="8" y="42"/>
                  </a:lnTo>
                  <a:lnTo>
                    <a:pt x="32" y="42"/>
                  </a:lnTo>
                  <a:lnTo>
                    <a:pt x="32" y="42"/>
                  </a:lnTo>
                  <a:close/>
                  <a:moveTo>
                    <a:pt x="42" y="80"/>
                  </a:moveTo>
                  <a:lnTo>
                    <a:pt x="34" y="74"/>
                  </a:lnTo>
                  <a:lnTo>
                    <a:pt x="34" y="78"/>
                  </a:lnTo>
                  <a:lnTo>
                    <a:pt x="42" y="80"/>
                  </a:lnTo>
                  <a:lnTo>
                    <a:pt x="42" y="80"/>
                  </a:lnTo>
                  <a:close/>
                  <a:moveTo>
                    <a:pt x="20" y="4"/>
                  </a:moveTo>
                  <a:lnTo>
                    <a:pt x="20" y="4"/>
                  </a:lnTo>
                  <a:lnTo>
                    <a:pt x="26" y="4"/>
                  </a:lnTo>
                  <a:lnTo>
                    <a:pt x="30" y="8"/>
                  </a:lnTo>
                  <a:lnTo>
                    <a:pt x="34" y="14"/>
                  </a:lnTo>
                  <a:lnTo>
                    <a:pt x="36" y="20"/>
                  </a:lnTo>
                  <a:lnTo>
                    <a:pt x="36" y="20"/>
                  </a:lnTo>
                  <a:lnTo>
                    <a:pt x="34" y="26"/>
                  </a:lnTo>
                  <a:lnTo>
                    <a:pt x="30" y="30"/>
                  </a:lnTo>
                  <a:lnTo>
                    <a:pt x="26" y="34"/>
                  </a:lnTo>
                  <a:lnTo>
                    <a:pt x="20" y="36"/>
                  </a:lnTo>
                  <a:lnTo>
                    <a:pt x="20" y="36"/>
                  </a:lnTo>
                  <a:lnTo>
                    <a:pt x="14" y="34"/>
                  </a:lnTo>
                  <a:lnTo>
                    <a:pt x="8" y="30"/>
                  </a:lnTo>
                  <a:lnTo>
                    <a:pt x="4" y="26"/>
                  </a:lnTo>
                  <a:lnTo>
                    <a:pt x="4" y="20"/>
                  </a:lnTo>
                  <a:lnTo>
                    <a:pt x="4" y="20"/>
                  </a:lnTo>
                  <a:lnTo>
                    <a:pt x="4" y="14"/>
                  </a:lnTo>
                  <a:lnTo>
                    <a:pt x="8" y="8"/>
                  </a:lnTo>
                  <a:lnTo>
                    <a:pt x="14" y="4"/>
                  </a:lnTo>
                  <a:lnTo>
                    <a:pt x="20" y="4"/>
                  </a:lnTo>
                  <a:lnTo>
                    <a:pt x="20" y="4"/>
                  </a:lnTo>
                  <a:close/>
                  <a:moveTo>
                    <a:pt x="112" y="24"/>
                  </a:moveTo>
                  <a:lnTo>
                    <a:pt x="112" y="24"/>
                  </a:lnTo>
                  <a:lnTo>
                    <a:pt x="110" y="20"/>
                  </a:lnTo>
                  <a:lnTo>
                    <a:pt x="110" y="20"/>
                  </a:lnTo>
                  <a:lnTo>
                    <a:pt x="110" y="16"/>
                  </a:lnTo>
                  <a:lnTo>
                    <a:pt x="110" y="16"/>
                  </a:lnTo>
                  <a:lnTo>
                    <a:pt x="110" y="16"/>
                  </a:lnTo>
                  <a:lnTo>
                    <a:pt x="110" y="16"/>
                  </a:lnTo>
                  <a:lnTo>
                    <a:pt x="110" y="16"/>
                  </a:lnTo>
                  <a:lnTo>
                    <a:pt x="110" y="16"/>
                  </a:lnTo>
                  <a:lnTo>
                    <a:pt x="110" y="8"/>
                  </a:lnTo>
                  <a:lnTo>
                    <a:pt x="112" y="2"/>
                  </a:lnTo>
                  <a:lnTo>
                    <a:pt x="112" y="2"/>
                  </a:lnTo>
                  <a:lnTo>
                    <a:pt x="116" y="0"/>
                  </a:lnTo>
                  <a:lnTo>
                    <a:pt x="122" y="0"/>
                  </a:lnTo>
                  <a:lnTo>
                    <a:pt x="128" y="0"/>
                  </a:lnTo>
                  <a:lnTo>
                    <a:pt x="132" y="2"/>
                  </a:lnTo>
                  <a:lnTo>
                    <a:pt x="132" y="2"/>
                  </a:lnTo>
                  <a:lnTo>
                    <a:pt x="136" y="8"/>
                  </a:lnTo>
                  <a:lnTo>
                    <a:pt x="136" y="16"/>
                  </a:lnTo>
                  <a:lnTo>
                    <a:pt x="136" y="16"/>
                  </a:lnTo>
                  <a:lnTo>
                    <a:pt x="136" y="16"/>
                  </a:lnTo>
                  <a:lnTo>
                    <a:pt x="136" y="16"/>
                  </a:lnTo>
                  <a:lnTo>
                    <a:pt x="136" y="16"/>
                  </a:lnTo>
                  <a:lnTo>
                    <a:pt x="136" y="16"/>
                  </a:lnTo>
                  <a:lnTo>
                    <a:pt x="136" y="20"/>
                  </a:lnTo>
                  <a:lnTo>
                    <a:pt x="136" y="20"/>
                  </a:lnTo>
                  <a:lnTo>
                    <a:pt x="134" y="24"/>
                  </a:lnTo>
                  <a:lnTo>
                    <a:pt x="134" y="24"/>
                  </a:lnTo>
                  <a:lnTo>
                    <a:pt x="130" y="30"/>
                  </a:lnTo>
                  <a:lnTo>
                    <a:pt x="126" y="32"/>
                  </a:lnTo>
                  <a:lnTo>
                    <a:pt x="124" y="32"/>
                  </a:lnTo>
                  <a:lnTo>
                    <a:pt x="124" y="32"/>
                  </a:lnTo>
                  <a:lnTo>
                    <a:pt x="122" y="32"/>
                  </a:lnTo>
                  <a:lnTo>
                    <a:pt x="122" y="32"/>
                  </a:lnTo>
                  <a:lnTo>
                    <a:pt x="116" y="28"/>
                  </a:lnTo>
                  <a:lnTo>
                    <a:pt x="112" y="24"/>
                  </a:lnTo>
                  <a:lnTo>
                    <a:pt x="112" y="24"/>
                  </a:lnTo>
                  <a:close/>
                </a:path>
              </a:pathLst>
            </a:custGeom>
            <a:solidFill>
              <a:schemeClr val="bg1"/>
            </a:solidFill>
            <a:ln>
              <a:noFill/>
            </a:ln>
          </p:spPr>
          <p:txBody>
            <a:bodyPr vert="horz" wrap="square" lIns="91440" tIns="45720" rIns="91440" bIns="45720" numCol="1" anchor="t" anchorCtr="0" compatLnSpc="1"/>
            <a:lstStyle/>
            <a:p>
              <a:pPr defTabSz="914400"/>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4" name="Freeform 217"/>
            <p:cNvSpPr>
              <a:spLocks noEditPoints="1"/>
            </p:cNvSpPr>
            <p:nvPr/>
          </p:nvSpPr>
          <p:spPr bwMode="auto">
            <a:xfrm>
              <a:off x="7936542" y="1052737"/>
              <a:ext cx="664918" cy="686368"/>
            </a:xfrm>
            <a:custGeom>
              <a:avLst/>
              <a:gdLst>
                <a:gd name="T0" fmla="*/ 130 w 186"/>
                <a:gd name="T1" fmla="*/ 28 h 192"/>
                <a:gd name="T2" fmla="*/ 130 w 186"/>
                <a:gd name="T3" fmla="*/ 26 h 192"/>
                <a:gd name="T4" fmla="*/ 130 w 186"/>
                <a:gd name="T5" fmla="*/ 18 h 192"/>
                <a:gd name="T6" fmla="*/ 128 w 186"/>
                <a:gd name="T7" fmla="*/ 18 h 192"/>
                <a:gd name="T8" fmla="*/ 124 w 186"/>
                <a:gd name="T9" fmla="*/ 18 h 192"/>
                <a:gd name="T10" fmla="*/ 124 w 186"/>
                <a:gd name="T11" fmla="*/ 22 h 192"/>
                <a:gd name="T12" fmla="*/ 126 w 186"/>
                <a:gd name="T13" fmla="*/ 30 h 192"/>
                <a:gd name="T14" fmla="*/ 136 w 186"/>
                <a:gd name="T15" fmla="*/ 36 h 192"/>
                <a:gd name="T16" fmla="*/ 146 w 186"/>
                <a:gd name="T17" fmla="*/ 44 h 192"/>
                <a:gd name="T18" fmla="*/ 150 w 186"/>
                <a:gd name="T19" fmla="*/ 50 h 192"/>
                <a:gd name="T20" fmla="*/ 152 w 186"/>
                <a:gd name="T21" fmla="*/ 60 h 192"/>
                <a:gd name="T22" fmla="*/ 150 w 186"/>
                <a:gd name="T23" fmla="*/ 70 h 192"/>
                <a:gd name="T24" fmla="*/ 148 w 186"/>
                <a:gd name="T25" fmla="*/ 76 h 192"/>
                <a:gd name="T26" fmla="*/ 142 w 186"/>
                <a:gd name="T27" fmla="*/ 80 h 192"/>
                <a:gd name="T28" fmla="*/ 108 w 186"/>
                <a:gd name="T29" fmla="*/ 76 h 192"/>
                <a:gd name="T30" fmla="*/ 106 w 186"/>
                <a:gd name="T31" fmla="*/ 70 h 192"/>
                <a:gd name="T32" fmla="*/ 104 w 186"/>
                <a:gd name="T33" fmla="*/ 56 h 192"/>
                <a:gd name="T34" fmla="*/ 124 w 186"/>
                <a:gd name="T35" fmla="*/ 60 h 192"/>
                <a:gd name="T36" fmla="*/ 124 w 186"/>
                <a:gd name="T37" fmla="*/ 70 h 192"/>
                <a:gd name="T38" fmla="*/ 124 w 186"/>
                <a:gd name="T39" fmla="*/ 72 h 192"/>
                <a:gd name="T40" fmla="*/ 126 w 186"/>
                <a:gd name="T41" fmla="*/ 72 h 192"/>
                <a:gd name="T42" fmla="*/ 130 w 186"/>
                <a:gd name="T43" fmla="*/ 70 h 192"/>
                <a:gd name="T44" fmla="*/ 130 w 186"/>
                <a:gd name="T45" fmla="*/ 68 h 192"/>
                <a:gd name="T46" fmla="*/ 130 w 186"/>
                <a:gd name="T47" fmla="*/ 58 h 192"/>
                <a:gd name="T48" fmla="*/ 124 w 186"/>
                <a:gd name="T49" fmla="*/ 52 h 192"/>
                <a:gd name="T50" fmla="*/ 112 w 186"/>
                <a:gd name="T51" fmla="*/ 44 h 192"/>
                <a:gd name="T52" fmla="*/ 106 w 186"/>
                <a:gd name="T53" fmla="*/ 36 h 192"/>
                <a:gd name="T54" fmla="*/ 104 w 186"/>
                <a:gd name="T55" fmla="*/ 32 h 192"/>
                <a:gd name="T56" fmla="*/ 104 w 186"/>
                <a:gd name="T57" fmla="*/ 26 h 192"/>
                <a:gd name="T58" fmla="*/ 108 w 186"/>
                <a:gd name="T59" fmla="*/ 12 h 192"/>
                <a:gd name="T60" fmla="*/ 114 w 186"/>
                <a:gd name="T61" fmla="*/ 8 h 192"/>
                <a:gd name="T62" fmla="*/ 124 w 186"/>
                <a:gd name="T63" fmla="*/ 0 h 192"/>
                <a:gd name="T64" fmla="*/ 132 w 186"/>
                <a:gd name="T65" fmla="*/ 6 h 192"/>
                <a:gd name="T66" fmla="*/ 140 w 186"/>
                <a:gd name="T67" fmla="*/ 8 h 192"/>
                <a:gd name="T68" fmla="*/ 146 w 186"/>
                <a:gd name="T69" fmla="*/ 12 h 192"/>
                <a:gd name="T70" fmla="*/ 150 w 186"/>
                <a:gd name="T71" fmla="*/ 26 h 192"/>
                <a:gd name="T72" fmla="*/ 150 w 186"/>
                <a:gd name="T73" fmla="*/ 28 h 192"/>
                <a:gd name="T74" fmla="*/ 0 w 186"/>
                <a:gd name="T75" fmla="*/ 118 h 192"/>
                <a:gd name="T76" fmla="*/ 70 w 186"/>
                <a:gd name="T77" fmla="*/ 176 h 192"/>
                <a:gd name="T78" fmla="*/ 72 w 186"/>
                <a:gd name="T79" fmla="*/ 150 h 192"/>
                <a:gd name="T80" fmla="*/ 104 w 186"/>
                <a:gd name="T81" fmla="*/ 152 h 192"/>
                <a:gd name="T82" fmla="*/ 130 w 186"/>
                <a:gd name="T83" fmla="*/ 150 h 192"/>
                <a:gd name="T84" fmla="*/ 142 w 186"/>
                <a:gd name="T85" fmla="*/ 144 h 192"/>
                <a:gd name="T86" fmla="*/ 178 w 186"/>
                <a:gd name="T87" fmla="*/ 116 h 192"/>
                <a:gd name="T88" fmla="*/ 186 w 186"/>
                <a:gd name="T89" fmla="*/ 106 h 192"/>
                <a:gd name="T90" fmla="*/ 186 w 186"/>
                <a:gd name="T91" fmla="*/ 102 h 192"/>
                <a:gd name="T92" fmla="*/ 180 w 186"/>
                <a:gd name="T93" fmla="*/ 96 h 192"/>
                <a:gd name="T94" fmla="*/ 164 w 186"/>
                <a:gd name="T95" fmla="*/ 106 h 192"/>
                <a:gd name="T96" fmla="*/ 138 w 186"/>
                <a:gd name="T97" fmla="*/ 118 h 192"/>
                <a:gd name="T98" fmla="*/ 124 w 186"/>
                <a:gd name="T99" fmla="*/ 120 h 192"/>
                <a:gd name="T100" fmla="*/ 104 w 186"/>
                <a:gd name="T101" fmla="*/ 112 h 192"/>
                <a:gd name="T102" fmla="*/ 100 w 186"/>
                <a:gd name="T103" fmla="*/ 104 h 192"/>
                <a:gd name="T104" fmla="*/ 104 w 186"/>
                <a:gd name="T105" fmla="*/ 104 h 192"/>
                <a:gd name="T106" fmla="*/ 140 w 186"/>
                <a:gd name="T107" fmla="*/ 102 h 192"/>
                <a:gd name="T108" fmla="*/ 144 w 186"/>
                <a:gd name="T109" fmla="*/ 100 h 192"/>
                <a:gd name="T110" fmla="*/ 146 w 186"/>
                <a:gd name="T111" fmla="*/ 90 h 192"/>
                <a:gd name="T112" fmla="*/ 144 w 186"/>
                <a:gd name="T113" fmla="*/ 88 h 192"/>
                <a:gd name="T114" fmla="*/ 106 w 186"/>
                <a:gd name="T115" fmla="*/ 82 h 192"/>
                <a:gd name="T116" fmla="*/ 82 w 186"/>
                <a:gd name="T117" fmla="*/ 84 h 192"/>
                <a:gd name="T118" fmla="*/ 62 w 186"/>
                <a:gd name="T119" fmla="*/ 92 h 192"/>
                <a:gd name="T120" fmla="*/ 54 w 186"/>
                <a:gd name="T121" fmla="*/ 100 h 192"/>
                <a:gd name="T122" fmla="*/ 32 w 186"/>
                <a:gd name="T123" fmla="*/ 10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 h="192">
                  <a:moveTo>
                    <a:pt x="150" y="28"/>
                  </a:moveTo>
                  <a:lnTo>
                    <a:pt x="130" y="28"/>
                  </a:lnTo>
                  <a:lnTo>
                    <a:pt x="130" y="26"/>
                  </a:lnTo>
                  <a:lnTo>
                    <a:pt x="130" y="26"/>
                  </a:lnTo>
                  <a:lnTo>
                    <a:pt x="130" y="18"/>
                  </a:lnTo>
                  <a:lnTo>
                    <a:pt x="130" y="18"/>
                  </a:lnTo>
                  <a:lnTo>
                    <a:pt x="128" y="18"/>
                  </a:lnTo>
                  <a:lnTo>
                    <a:pt x="128" y="18"/>
                  </a:lnTo>
                  <a:lnTo>
                    <a:pt x="124" y="18"/>
                  </a:lnTo>
                  <a:lnTo>
                    <a:pt x="124" y="18"/>
                  </a:lnTo>
                  <a:lnTo>
                    <a:pt x="124" y="22"/>
                  </a:lnTo>
                  <a:lnTo>
                    <a:pt x="124" y="22"/>
                  </a:lnTo>
                  <a:lnTo>
                    <a:pt x="124" y="26"/>
                  </a:lnTo>
                  <a:lnTo>
                    <a:pt x="126" y="30"/>
                  </a:lnTo>
                  <a:lnTo>
                    <a:pt x="126" y="30"/>
                  </a:lnTo>
                  <a:lnTo>
                    <a:pt x="136" y="36"/>
                  </a:lnTo>
                  <a:lnTo>
                    <a:pt x="136" y="36"/>
                  </a:lnTo>
                  <a:lnTo>
                    <a:pt x="146" y="44"/>
                  </a:lnTo>
                  <a:lnTo>
                    <a:pt x="146" y="44"/>
                  </a:lnTo>
                  <a:lnTo>
                    <a:pt x="150" y="50"/>
                  </a:lnTo>
                  <a:lnTo>
                    <a:pt x="150" y="50"/>
                  </a:lnTo>
                  <a:lnTo>
                    <a:pt x="152" y="60"/>
                  </a:lnTo>
                  <a:lnTo>
                    <a:pt x="152" y="60"/>
                  </a:lnTo>
                  <a:lnTo>
                    <a:pt x="150" y="70"/>
                  </a:lnTo>
                  <a:lnTo>
                    <a:pt x="148" y="76"/>
                  </a:lnTo>
                  <a:lnTo>
                    <a:pt x="148" y="76"/>
                  </a:lnTo>
                  <a:lnTo>
                    <a:pt x="142" y="80"/>
                  </a:lnTo>
                  <a:lnTo>
                    <a:pt x="142" y="80"/>
                  </a:lnTo>
                  <a:lnTo>
                    <a:pt x="126" y="78"/>
                  </a:lnTo>
                  <a:lnTo>
                    <a:pt x="108" y="76"/>
                  </a:lnTo>
                  <a:lnTo>
                    <a:pt x="108" y="76"/>
                  </a:lnTo>
                  <a:lnTo>
                    <a:pt x="106" y="70"/>
                  </a:lnTo>
                  <a:lnTo>
                    <a:pt x="104" y="60"/>
                  </a:lnTo>
                  <a:lnTo>
                    <a:pt x="104" y="56"/>
                  </a:lnTo>
                  <a:lnTo>
                    <a:pt x="124" y="56"/>
                  </a:lnTo>
                  <a:lnTo>
                    <a:pt x="124" y="60"/>
                  </a:lnTo>
                  <a:lnTo>
                    <a:pt x="124" y="60"/>
                  </a:lnTo>
                  <a:lnTo>
                    <a:pt x="124" y="70"/>
                  </a:lnTo>
                  <a:lnTo>
                    <a:pt x="124" y="70"/>
                  </a:lnTo>
                  <a:lnTo>
                    <a:pt x="124" y="72"/>
                  </a:lnTo>
                  <a:lnTo>
                    <a:pt x="126" y="72"/>
                  </a:lnTo>
                  <a:lnTo>
                    <a:pt x="126" y="72"/>
                  </a:lnTo>
                  <a:lnTo>
                    <a:pt x="130" y="70"/>
                  </a:lnTo>
                  <a:lnTo>
                    <a:pt x="130" y="70"/>
                  </a:lnTo>
                  <a:lnTo>
                    <a:pt x="130" y="68"/>
                  </a:lnTo>
                  <a:lnTo>
                    <a:pt x="130" y="68"/>
                  </a:lnTo>
                  <a:lnTo>
                    <a:pt x="130" y="58"/>
                  </a:lnTo>
                  <a:lnTo>
                    <a:pt x="130" y="58"/>
                  </a:lnTo>
                  <a:lnTo>
                    <a:pt x="128" y="54"/>
                  </a:lnTo>
                  <a:lnTo>
                    <a:pt x="124" y="52"/>
                  </a:lnTo>
                  <a:lnTo>
                    <a:pt x="124" y="52"/>
                  </a:lnTo>
                  <a:lnTo>
                    <a:pt x="112" y="44"/>
                  </a:lnTo>
                  <a:lnTo>
                    <a:pt x="112" y="44"/>
                  </a:lnTo>
                  <a:lnTo>
                    <a:pt x="106" y="36"/>
                  </a:lnTo>
                  <a:lnTo>
                    <a:pt x="106" y="36"/>
                  </a:lnTo>
                  <a:lnTo>
                    <a:pt x="104" y="32"/>
                  </a:lnTo>
                  <a:lnTo>
                    <a:pt x="104" y="26"/>
                  </a:lnTo>
                  <a:lnTo>
                    <a:pt x="104" y="26"/>
                  </a:lnTo>
                  <a:lnTo>
                    <a:pt x="104" y="18"/>
                  </a:lnTo>
                  <a:lnTo>
                    <a:pt x="108" y="12"/>
                  </a:lnTo>
                  <a:lnTo>
                    <a:pt x="108" y="12"/>
                  </a:lnTo>
                  <a:lnTo>
                    <a:pt x="114" y="8"/>
                  </a:lnTo>
                  <a:lnTo>
                    <a:pt x="124" y="6"/>
                  </a:lnTo>
                  <a:lnTo>
                    <a:pt x="124" y="0"/>
                  </a:lnTo>
                  <a:lnTo>
                    <a:pt x="132" y="0"/>
                  </a:lnTo>
                  <a:lnTo>
                    <a:pt x="132" y="6"/>
                  </a:lnTo>
                  <a:lnTo>
                    <a:pt x="132" y="6"/>
                  </a:lnTo>
                  <a:lnTo>
                    <a:pt x="140" y="8"/>
                  </a:lnTo>
                  <a:lnTo>
                    <a:pt x="146" y="12"/>
                  </a:lnTo>
                  <a:lnTo>
                    <a:pt x="146" y="12"/>
                  </a:lnTo>
                  <a:lnTo>
                    <a:pt x="150" y="18"/>
                  </a:lnTo>
                  <a:lnTo>
                    <a:pt x="150" y="26"/>
                  </a:lnTo>
                  <a:lnTo>
                    <a:pt x="150" y="26"/>
                  </a:lnTo>
                  <a:lnTo>
                    <a:pt x="150" y="28"/>
                  </a:lnTo>
                  <a:lnTo>
                    <a:pt x="150" y="28"/>
                  </a:lnTo>
                  <a:close/>
                  <a:moveTo>
                    <a:pt x="0" y="118"/>
                  </a:moveTo>
                  <a:lnTo>
                    <a:pt x="38" y="192"/>
                  </a:lnTo>
                  <a:lnTo>
                    <a:pt x="70" y="176"/>
                  </a:lnTo>
                  <a:lnTo>
                    <a:pt x="62" y="162"/>
                  </a:lnTo>
                  <a:lnTo>
                    <a:pt x="72" y="150"/>
                  </a:lnTo>
                  <a:lnTo>
                    <a:pt x="72" y="150"/>
                  </a:lnTo>
                  <a:lnTo>
                    <a:pt x="104" y="152"/>
                  </a:lnTo>
                  <a:lnTo>
                    <a:pt x="116" y="152"/>
                  </a:lnTo>
                  <a:lnTo>
                    <a:pt x="130" y="150"/>
                  </a:lnTo>
                  <a:lnTo>
                    <a:pt x="130" y="150"/>
                  </a:lnTo>
                  <a:lnTo>
                    <a:pt x="142" y="144"/>
                  </a:lnTo>
                  <a:lnTo>
                    <a:pt x="162" y="130"/>
                  </a:lnTo>
                  <a:lnTo>
                    <a:pt x="178" y="116"/>
                  </a:lnTo>
                  <a:lnTo>
                    <a:pt x="184" y="110"/>
                  </a:lnTo>
                  <a:lnTo>
                    <a:pt x="186" y="106"/>
                  </a:lnTo>
                  <a:lnTo>
                    <a:pt x="186" y="106"/>
                  </a:lnTo>
                  <a:lnTo>
                    <a:pt x="186" y="102"/>
                  </a:lnTo>
                  <a:lnTo>
                    <a:pt x="182" y="100"/>
                  </a:lnTo>
                  <a:lnTo>
                    <a:pt x="180" y="96"/>
                  </a:lnTo>
                  <a:lnTo>
                    <a:pt x="180" y="96"/>
                  </a:lnTo>
                  <a:lnTo>
                    <a:pt x="164" y="106"/>
                  </a:lnTo>
                  <a:lnTo>
                    <a:pt x="152" y="112"/>
                  </a:lnTo>
                  <a:lnTo>
                    <a:pt x="138" y="118"/>
                  </a:lnTo>
                  <a:lnTo>
                    <a:pt x="138" y="118"/>
                  </a:lnTo>
                  <a:lnTo>
                    <a:pt x="124" y="120"/>
                  </a:lnTo>
                  <a:lnTo>
                    <a:pt x="112" y="118"/>
                  </a:lnTo>
                  <a:lnTo>
                    <a:pt x="104" y="112"/>
                  </a:lnTo>
                  <a:lnTo>
                    <a:pt x="102" y="108"/>
                  </a:lnTo>
                  <a:lnTo>
                    <a:pt x="100" y="104"/>
                  </a:lnTo>
                  <a:lnTo>
                    <a:pt x="100" y="104"/>
                  </a:lnTo>
                  <a:lnTo>
                    <a:pt x="104" y="104"/>
                  </a:lnTo>
                  <a:lnTo>
                    <a:pt x="116" y="102"/>
                  </a:lnTo>
                  <a:lnTo>
                    <a:pt x="140" y="102"/>
                  </a:lnTo>
                  <a:lnTo>
                    <a:pt x="140" y="102"/>
                  </a:lnTo>
                  <a:lnTo>
                    <a:pt x="144" y="100"/>
                  </a:lnTo>
                  <a:lnTo>
                    <a:pt x="146" y="96"/>
                  </a:lnTo>
                  <a:lnTo>
                    <a:pt x="146" y="90"/>
                  </a:lnTo>
                  <a:lnTo>
                    <a:pt x="144" y="88"/>
                  </a:lnTo>
                  <a:lnTo>
                    <a:pt x="144" y="88"/>
                  </a:lnTo>
                  <a:lnTo>
                    <a:pt x="120" y="84"/>
                  </a:lnTo>
                  <a:lnTo>
                    <a:pt x="106" y="82"/>
                  </a:lnTo>
                  <a:lnTo>
                    <a:pt x="94" y="82"/>
                  </a:lnTo>
                  <a:lnTo>
                    <a:pt x="82" y="84"/>
                  </a:lnTo>
                  <a:lnTo>
                    <a:pt x="72" y="86"/>
                  </a:lnTo>
                  <a:lnTo>
                    <a:pt x="62" y="92"/>
                  </a:lnTo>
                  <a:lnTo>
                    <a:pt x="54" y="100"/>
                  </a:lnTo>
                  <a:lnTo>
                    <a:pt x="54" y="100"/>
                  </a:lnTo>
                  <a:lnTo>
                    <a:pt x="36" y="112"/>
                  </a:lnTo>
                  <a:lnTo>
                    <a:pt x="32" y="102"/>
                  </a:lnTo>
                  <a:lnTo>
                    <a:pt x="0" y="118"/>
                  </a:lnTo>
                  <a:close/>
                </a:path>
              </a:pathLst>
            </a:custGeom>
            <a:solidFill>
              <a:schemeClr val="bg1"/>
            </a:solidFill>
            <a:ln>
              <a:noFill/>
            </a:ln>
          </p:spPr>
          <p:txBody>
            <a:bodyPr vert="horz" wrap="square" lIns="91440" tIns="45720" rIns="91440" bIns="45720" numCol="1" anchor="t" anchorCtr="0" compatLnSpc="1"/>
            <a:lstStyle/>
            <a:p>
              <a:pPr algn="ctr" defTabSz="914400"/>
              <a:endParaRPr lang="zh-CN" altLang="en-US" dirty="0">
                <a:solidFill>
                  <a:srgbClr val="000000"/>
                </a:solidFill>
                <a:latin typeface="微软雅黑" panose="020B0503020204020204" pitchFamily="34" charset="-122"/>
                <a:ea typeface="微软雅黑" panose="020B0503020204020204" pitchFamily="34" charset="-122"/>
              </a:endParaRPr>
            </a:p>
          </p:txBody>
        </p:sp>
        <p:grpSp>
          <p:nvGrpSpPr>
            <p:cNvPr id="15" name="组 48"/>
            <p:cNvGrpSpPr/>
            <p:nvPr/>
          </p:nvGrpSpPr>
          <p:grpSpPr>
            <a:xfrm>
              <a:off x="9806748" y="3347288"/>
              <a:ext cx="698679" cy="739183"/>
              <a:chOff x="9260043" y="1514597"/>
              <a:chExt cx="684135" cy="723796"/>
            </a:xfrm>
            <a:solidFill>
              <a:schemeClr val="bg1"/>
            </a:solidFill>
          </p:grpSpPr>
          <p:sp>
            <p:nvSpPr>
              <p:cNvPr id="16" name="Freeform 150"/>
              <p:cNvSpPr>
                <a:spLocks noEditPoints="1"/>
              </p:cNvSpPr>
              <p:nvPr/>
            </p:nvSpPr>
            <p:spPr bwMode="auto">
              <a:xfrm>
                <a:off x="9289788" y="1574087"/>
                <a:ext cx="614730" cy="406515"/>
              </a:xfrm>
              <a:custGeom>
                <a:avLst/>
                <a:gdLst>
                  <a:gd name="T0" fmla="*/ 4 w 124"/>
                  <a:gd name="T1" fmla="*/ 0 h 82"/>
                  <a:gd name="T2" fmla="*/ 122 w 124"/>
                  <a:gd name="T3" fmla="*/ 0 h 82"/>
                  <a:gd name="T4" fmla="*/ 124 w 124"/>
                  <a:gd name="T5" fmla="*/ 0 h 82"/>
                  <a:gd name="T6" fmla="*/ 124 w 124"/>
                  <a:gd name="T7" fmla="*/ 2 h 82"/>
                  <a:gd name="T8" fmla="*/ 124 w 124"/>
                  <a:gd name="T9" fmla="*/ 80 h 82"/>
                  <a:gd name="T10" fmla="*/ 124 w 124"/>
                  <a:gd name="T11" fmla="*/ 82 h 82"/>
                  <a:gd name="T12" fmla="*/ 122 w 124"/>
                  <a:gd name="T13" fmla="*/ 82 h 82"/>
                  <a:gd name="T14" fmla="*/ 4 w 124"/>
                  <a:gd name="T15" fmla="*/ 82 h 82"/>
                  <a:gd name="T16" fmla="*/ 0 w 124"/>
                  <a:gd name="T17" fmla="*/ 82 h 82"/>
                  <a:gd name="T18" fmla="*/ 0 w 124"/>
                  <a:gd name="T19" fmla="*/ 80 h 82"/>
                  <a:gd name="T20" fmla="*/ 0 w 124"/>
                  <a:gd name="T21" fmla="*/ 2 h 82"/>
                  <a:gd name="T22" fmla="*/ 0 w 124"/>
                  <a:gd name="T23" fmla="*/ 0 h 82"/>
                  <a:gd name="T24" fmla="*/ 4 w 124"/>
                  <a:gd name="T25" fmla="*/ 0 h 82"/>
                  <a:gd name="T26" fmla="*/ 4 w 124"/>
                  <a:gd name="T27" fmla="*/ 0 h 82"/>
                  <a:gd name="T28" fmla="*/ 118 w 124"/>
                  <a:gd name="T29" fmla="*/ 6 h 82"/>
                  <a:gd name="T30" fmla="*/ 8 w 124"/>
                  <a:gd name="T31" fmla="*/ 6 h 82"/>
                  <a:gd name="T32" fmla="*/ 8 w 124"/>
                  <a:gd name="T33" fmla="*/ 76 h 82"/>
                  <a:gd name="T34" fmla="*/ 118 w 124"/>
                  <a:gd name="T35" fmla="*/ 76 h 82"/>
                  <a:gd name="T36" fmla="*/ 118 w 124"/>
                  <a:gd name="T37"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82">
                    <a:moveTo>
                      <a:pt x="4" y="0"/>
                    </a:moveTo>
                    <a:lnTo>
                      <a:pt x="122" y="0"/>
                    </a:lnTo>
                    <a:lnTo>
                      <a:pt x="124" y="0"/>
                    </a:lnTo>
                    <a:lnTo>
                      <a:pt x="124" y="2"/>
                    </a:lnTo>
                    <a:lnTo>
                      <a:pt x="124" y="80"/>
                    </a:lnTo>
                    <a:lnTo>
                      <a:pt x="124" y="82"/>
                    </a:lnTo>
                    <a:lnTo>
                      <a:pt x="122" y="82"/>
                    </a:lnTo>
                    <a:lnTo>
                      <a:pt x="4" y="82"/>
                    </a:lnTo>
                    <a:lnTo>
                      <a:pt x="0" y="82"/>
                    </a:lnTo>
                    <a:lnTo>
                      <a:pt x="0" y="80"/>
                    </a:lnTo>
                    <a:lnTo>
                      <a:pt x="0" y="2"/>
                    </a:lnTo>
                    <a:lnTo>
                      <a:pt x="0" y="0"/>
                    </a:lnTo>
                    <a:lnTo>
                      <a:pt x="4" y="0"/>
                    </a:lnTo>
                    <a:lnTo>
                      <a:pt x="4" y="0"/>
                    </a:lnTo>
                    <a:close/>
                    <a:moveTo>
                      <a:pt x="118" y="6"/>
                    </a:moveTo>
                    <a:lnTo>
                      <a:pt x="8" y="6"/>
                    </a:lnTo>
                    <a:lnTo>
                      <a:pt x="8" y="76"/>
                    </a:lnTo>
                    <a:lnTo>
                      <a:pt x="118" y="76"/>
                    </a:lnTo>
                    <a:lnTo>
                      <a:pt x="118" y="6"/>
                    </a:lnTo>
                    <a:close/>
                  </a:path>
                </a:pathLst>
              </a:custGeom>
              <a:grpFill/>
              <a:ln>
                <a:noFill/>
              </a:ln>
            </p:spPr>
            <p:txBody>
              <a:bodyPr vert="horz" wrap="square" lIns="91440" tIns="45720" rIns="91440" bIns="45720" numCol="1" anchor="t" anchorCtr="0" compatLnSpc="1"/>
              <a:lstStyle/>
              <a:p>
                <a:pPr defTabSz="914400"/>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7" name="Rectangle 151"/>
              <p:cNvSpPr>
                <a:spLocks noChangeArrowheads="1"/>
              </p:cNvSpPr>
              <p:nvPr/>
            </p:nvSpPr>
            <p:spPr bwMode="auto">
              <a:xfrm>
                <a:off x="9260043" y="1950857"/>
                <a:ext cx="684135" cy="79320"/>
              </a:xfrm>
              <a:prstGeom prst="rect">
                <a:avLst/>
              </a:prstGeom>
              <a:grpFill/>
              <a:ln>
                <a:noFill/>
              </a:ln>
            </p:spPr>
            <p:txBody>
              <a:bodyPr vert="horz" wrap="square" lIns="91440" tIns="45720" rIns="91440" bIns="45720" numCol="1" anchor="t" anchorCtr="0" compatLnSpc="1"/>
              <a:lstStyle/>
              <a:p>
                <a:pPr defTabSz="914400"/>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8" name="Rectangle 152"/>
              <p:cNvSpPr>
                <a:spLocks noChangeArrowheads="1"/>
              </p:cNvSpPr>
              <p:nvPr/>
            </p:nvSpPr>
            <p:spPr bwMode="auto">
              <a:xfrm>
                <a:off x="9260043" y="1514597"/>
                <a:ext cx="684135" cy="89235"/>
              </a:xfrm>
              <a:prstGeom prst="rect">
                <a:avLst/>
              </a:prstGeom>
              <a:grpFill/>
              <a:ln>
                <a:noFill/>
              </a:ln>
            </p:spPr>
            <p:txBody>
              <a:bodyPr vert="horz" wrap="square" lIns="91440" tIns="45720" rIns="91440" bIns="45720" numCol="1" anchor="t" anchorCtr="0" compatLnSpc="1"/>
              <a:lstStyle/>
              <a:p>
                <a:pPr defTabSz="914400"/>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9" name="Rectangle 153"/>
              <p:cNvSpPr>
                <a:spLocks noChangeArrowheads="1"/>
              </p:cNvSpPr>
              <p:nvPr/>
            </p:nvSpPr>
            <p:spPr bwMode="auto">
              <a:xfrm>
                <a:off x="9527748" y="1990518"/>
                <a:ext cx="148726" cy="208215"/>
              </a:xfrm>
              <a:prstGeom prst="rect">
                <a:avLst/>
              </a:prstGeom>
              <a:grpFill/>
              <a:ln>
                <a:noFill/>
              </a:ln>
            </p:spPr>
            <p:txBody>
              <a:bodyPr vert="horz" wrap="square" lIns="91440" tIns="45720" rIns="91440" bIns="45720" numCol="1" anchor="t" anchorCtr="0" compatLnSpc="1"/>
              <a:lstStyle/>
              <a:p>
                <a:pPr defTabSz="914400"/>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20" name="Rectangle 154"/>
              <p:cNvSpPr>
                <a:spLocks noChangeArrowheads="1"/>
              </p:cNvSpPr>
              <p:nvPr/>
            </p:nvSpPr>
            <p:spPr bwMode="auto">
              <a:xfrm>
                <a:off x="9398854" y="2168988"/>
                <a:ext cx="406515" cy="69405"/>
              </a:xfrm>
              <a:prstGeom prst="rect">
                <a:avLst/>
              </a:prstGeom>
              <a:grpFill/>
              <a:ln>
                <a:noFill/>
              </a:ln>
            </p:spPr>
            <p:txBody>
              <a:bodyPr vert="horz" wrap="square" lIns="91440" tIns="45720" rIns="91440" bIns="45720" numCol="1" anchor="t" anchorCtr="0" compatLnSpc="1"/>
              <a:lstStyle/>
              <a:p>
                <a:pPr defTabSz="914400"/>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21" name="Freeform 155"/>
              <p:cNvSpPr>
                <a:spLocks noEditPoints="1"/>
              </p:cNvSpPr>
              <p:nvPr/>
            </p:nvSpPr>
            <p:spPr bwMode="auto">
              <a:xfrm>
                <a:off x="9369108" y="1673237"/>
                <a:ext cx="456091" cy="237960"/>
              </a:xfrm>
              <a:custGeom>
                <a:avLst/>
                <a:gdLst>
                  <a:gd name="T0" fmla="*/ 0 w 92"/>
                  <a:gd name="T1" fmla="*/ 48 h 48"/>
                  <a:gd name="T2" fmla="*/ 8 w 92"/>
                  <a:gd name="T3" fmla="*/ 48 h 48"/>
                  <a:gd name="T4" fmla="*/ 8 w 92"/>
                  <a:gd name="T5" fmla="*/ 32 h 48"/>
                  <a:gd name="T6" fmla="*/ 0 w 92"/>
                  <a:gd name="T7" fmla="*/ 32 h 48"/>
                  <a:gd name="T8" fmla="*/ 0 w 92"/>
                  <a:gd name="T9" fmla="*/ 48 h 48"/>
                  <a:gd name="T10" fmla="*/ 0 w 92"/>
                  <a:gd name="T11" fmla="*/ 48 h 48"/>
                  <a:gd name="T12" fmla="*/ 84 w 92"/>
                  <a:gd name="T13" fmla="*/ 48 h 48"/>
                  <a:gd name="T14" fmla="*/ 92 w 92"/>
                  <a:gd name="T15" fmla="*/ 48 h 48"/>
                  <a:gd name="T16" fmla="*/ 92 w 92"/>
                  <a:gd name="T17" fmla="*/ 0 h 48"/>
                  <a:gd name="T18" fmla="*/ 84 w 92"/>
                  <a:gd name="T19" fmla="*/ 0 h 48"/>
                  <a:gd name="T20" fmla="*/ 84 w 92"/>
                  <a:gd name="T21" fmla="*/ 48 h 48"/>
                  <a:gd name="T22" fmla="*/ 84 w 92"/>
                  <a:gd name="T23" fmla="*/ 48 h 48"/>
                  <a:gd name="T24" fmla="*/ 72 w 92"/>
                  <a:gd name="T25" fmla="*/ 48 h 48"/>
                  <a:gd name="T26" fmla="*/ 80 w 92"/>
                  <a:gd name="T27" fmla="*/ 48 h 48"/>
                  <a:gd name="T28" fmla="*/ 80 w 92"/>
                  <a:gd name="T29" fmla="*/ 16 h 48"/>
                  <a:gd name="T30" fmla="*/ 72 w 92"/>
                  <a:gd name="T31" fmla="*/ 16 h 48"/>
                  <a:gd name="T32" fmla="*/ 72 w 92"/>
                  <a:gd name="T33" fmla="*/ 48 h 48"/>
                  <a:gd name="T34" fmla="*/ 72 w 92"/>
                  <a:gd name="T35" fmla="*/ 48 h 48"/>
                  <a:gd name="T36" fmla="*/ 60 w 92"/>
                  <a:gd name="T37" fmla="*/ 48 h 48"/>
                  <a:gd name="T38" fmla="*/ 68 w 92"/>
                  <a:gd name="T39" fmla="*/ 48 h 48"/>
                  <a:gd name="T40" fmla="*/ 68 w 92"/>
                  <a:gd name="T41" fmla="*/ 20 h 48"/>
                  <a:gd name="T42" fmla="*/ 60 w 92"/>
                  <a:gd name="T43" fmla="*/ 20 h 48"/>
                  <a:gd name="T44" fmla="*/ 60 w 92"/>
                  <a:gd name="T45" fmla="*/ 48 h 48"/>
                  <a:gd name="T46" fmla="*/ 60 w 92"/>
                  <a:gd name="T47" fmla="*/ 48 h 48"/>
                  <a:gd name="T48" fmla="*/ 48 w 92"/>
                  <a:gd name="T49" fmla="*/ 48 h 48"/>
                  <a:gd name="T50" fmla="*/ 56 w 92"/>
                  <a:gd name="T51" fmla="*/ 48 h 48"/>
                  <a:gd name="T52" fmla="*/ 56 w 92"/>
                  <a:gd name="T53" fmla="*/ 14 h 48"/>
                  <a:gd name="T54" fmla="*/ 48 w 92"/>
                  <a:gd name="T55" fmla="*/ 14 h 48"/>
                  <a:gd name="T56" fmla="*/ 48 w 92"/>
                  <a:gd name="T57" fmla="*/ 48 h 48"/>
                  <a:gd name="T58" fmla="*/ 48 w 92"/>
                  <a:gd name="T59" fmla="*/ 48 h 48"/>
                  <a:gd name="T60" fmla="*/ 36 w 92"/>
                  <a:gd name="T61" fmla="*/ 48 h 48"/>
                  <a:gd name="T62" fmla="*/ 44 w 92"/>
                  <a:gd name="T63" fmla="*/ 48 h 48"/>
                  <a:gd name="T64" fmla="*/ 44 w 92"/>
                  <a:gd name="T65" fmla="*/ 24 h 48"/>
                  <a:gd name="T66" fmla="*/ 36 w 92"/>
                  <a:gd name="T67" fmla="*/ 24 h 48"/>
                  <a:gd name="T68" fmla="*/ 36 w 92"/>
                  <a:gd name="T69" fmla="*/ 48 h 48"/>
                  <a:gd name="T70" fmla="*/ 36 w 92"/>
                  <a:gd name="T71" fmla="*/ 48 h 48"/>
                  <a:gd name="T72" fmla="*/ 24 w 92"/>
                  <a:gd name="T73" fmla="*/ 48 h 48"/>
                  <a:gd name="T74" fmla="*/ 32 w 92"/>
                  <a:gd name="T75" fmla="*/ 48 h 48"/>
                  <a:gd name="T76" fmla="*/ 32 w 92"/>
                  <a:gd name="T77" fmla="*/ 18 h 48"/>
                  <a:gd name="T78" fmla="*/ 24 w 92"/>
                  <a:gd name="T79" fmla="*/ 18 h 48"/>
                  <a:gd name="T80" fmla="*/ 24 w 92"/>
                  <a:gd name="T81" fmla="*/ 48 h 48"/>
                  <a:gd name="T82" fmla="*/ 24 w 92"/>
                  <a:gd name="T83" fmla="*/ 48 h 48"/>
                  <a:gd name="T84" fmla="*/ 12 w 92"/>
                  <a:gd name="T85" fmla="*/ 48 h 48"/>
                  <a:gd name="T86" fmla="*/ 20 w 92"/>
                  <a:gd name="T87" fmla="*/ 48 h 48"/>
                  <a:gd name="T88" fmla="*/ 20 w 92"/>
                  <a:gd name="T89" fmla="*/ 24 h 48"/>
                  <a:gd name="T90" fmla="*/ 12 w 92"/>
                  <a:gd name="T91" fmla="*/ 24 h 48"/>
                  <a:gd name="T92" fmla="*/ 12 w 92"/>
                  <a:gd name="T9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2" h="48">
                    <a:moveTo>
                      <a:pt x="0" y="48"/>
                    </a:moveTo>
                    <a:lnTo>
                      <a:pt x="8" y="48"/>
                    </a:lnTo>
                    <a:lnTo>
                      <a:pt x="8" y="32"/>
                    </a:lnTo>
                    <a:lnTo>
                      <a:pt x="0" y="32"/>
                    </a:lnTo>
                    <a:lnTo>
                      <a:pt x="0" y="48"/>
                    </a:lnTo>
                    <a:lnTo>
                      <a:pt x="0" y="48"/>
                    </a:lnTo>
                    <a:close/>
                    <a:moveTo>
                      <a:pt x="84" y="48"/>
                    </a:moveTo>
                    <a:lnTo>
                      <a:pt x="92" y="48"/>
                    </a:lnTo>
                    <a:lnTo>
                      <a:pt x="92" y="0"/>
                    </a:lnTo>
                    <a:lnTo>
                      <a:pt x="84" y="0"/>
                    </a:lnTo>
                    <a:lnTo>
                      <a:pt x="84" y="48"/>
                    </a:lnTo>
                    <a:lnTo>
                      <a:pt x="84" y="48"/>
                    </a:lnTo>
                    <a:close/>
                    <a:moveTo>
                      <a:pt x="72" y="48"/>
                    </a:moveTo>
                    <a:lnTo>
                      <a:pt x="80" y="48"/>
                    </a:lnTo>
                    <a:lnTo>
                      <a:pt x="80" y="16"/>
                    </a:lnTo>
                    <a:lnTo>
                      <a:pt x="72" y="16"/>
                    </a:lnTo>
                    <a:lnTo>
                      <a:pt x="72" y="48"/>
                    </a:lnTo>
                    <a:lnTo>
                      <a:pt x="72" y="48"/>
                    </a:lnTo>
                    <a:close/>
                    <a:moveTo>
                      <a:pt x="60" y="48"/>
                    </a:moveTo>
                    <a:lnTo>
                      <a:pt x="68" y="48"/>
                    </a:lnTo>
                    <a:lnTo>
                      <a:pt x="68" y="20"/>
                    </a:lnTo>
                    <a:lnTo>
                      <a:pt x="60" y="20"/>
                    </a:lnTo>
                    <a:lnTo>
                      <a:pt x="60" y="48"/>
                    </a:lnTo>
                    <a:lnTo>
                      <a:pt x="60" y="48"/>
                    </a:lnTo>
                    <a:close/>
                    <a:moveTo>
                      <a:pt x="48" y="48"/>
                    </a:moveTo>
                    <a:lnTo>
                      <a:pt x="56" y="48"/>
                    </a:lnTo>
                    <a:lnTo>
                      <a:pt x="56" y="14"/>
                    </a:lnTo>
                    <a:lnTo>
                      <a:pt x="48" y="14"/>
                    </a:lnTo>
                    <a:lnTo>
                      <a:pt x="48" y="48"/>
                    </a:lnTo>
                    <a:lnTo>
                      <a:pt x="48" y="48"/>
                    </a:lnTo>
                    <a:close/>
                    <a:moveTo>
                      <a:pt x="36" y="48"/>
                    </a:moveTo>
                    <a:lnTo>
                      <a:pt x="44" y="48"/>
                    </a:lnTo>
                    <a:lnTo>
                      <a:pt x="44" y="24"/>
                    </a:lnTo>
                    <a:lnTo>
                      <a:pt x="36" y="24"/>
                    </a:lnTo>
                    <a:lnTo>
                      <a:pt x="36" y="48"/>
                    </a:lnTo>
                    <a:lnTo>
                      <a:pt x="36" y="48"/>
                    </a:lnTo>
                    <a:close/>
                    <a:moveTo>
                      <a:pt x="24" y="48"/>
                    </a:moveTo>
                    <a:lnTo>
                      <a:pt x="32" y="48"/>
                    </a:lnTo>
                    <a:lnTo>
                      <a:pt x="32" y="18"/>
                    </a:lnTo>
                    <a:lnTo>
                      <a:pt x="24" y="18"/>
                    </a:lnTo>
                    <a:lnTo>
                      <a:pt x="24" y="48"/>
                    </a:lnTo>
                    <a:lnTo>
                      <a:pt x="24" y="48"/>
                    </a:lnTo>
                    <a:close/>
                    <a:moveTo>
                      <a:pt x="12" y="48"/>
                    </a:moveTo>
                    <a:lnTo>
                      <a:pt x="20" y="48"/>
                    </a:lnTo>
                    <a:lnTo>
                      <a:pt x="20" y="24"/>
                    </a:lnTo>
                    <a:lnTo>
                      <a:pt x="12" y="24"/>
                    </a:lnTo>
                    <a:lnTo>
                      <a:pt x="12" y="48"/>
                    </a:lnTo>
                    <a:close/>
                  </a:path>
                </a:pathLst>
              </a:custGeom>
              <a:grpFill/>
              <a:ln>
                <a:noFill/>
              </a:ln>
            </p:spPr>
            <p:txBody>
              <a:bodyPr vert="horz" wrap="square" lIns="91440" tIns="45720" rIns="91440" bIns="45720" numCol="1" anchor="t" anchorCtr="0" compatLnSpc="1"/>
              <a:lstStyle/>
              <a:p>
                <a:pPr defTabSz="914400"/>
                <a:endParaRPr lang="zh-CN" altLang="en-US" dirty="0">
                  <a:solidFill>
                    <a:srgbClr val="000000"/>
                  </a:solidFill>
                  <a:latin typeface="微软雅黑" panose="020B0503020204020204" pitchFamily="34" charset="-122"/>
                  <a:ea typeface="微软雅黑" panose="020B0503020204020204" pitchFamily="34" charset="-122"/>
                </a:endParaRPr>
              </a:p>
            </p:txBody>
          </p:sp>
        </p:grpSp>
      </p:grpSp>
      <p:sp>
        <p:nvSpPr>
          <p:cNvPr id="29" name="文本框 28"/>
          <p:cNvSpPr txBox="1"/>
          <p:nvPr/>
        </p:nvSpPr>
        <p:spPr>
          <a:xfrm>
            <a:off x="4799856" y="3336402"/>
            <a:ext cx="2592288" cy="923330"/>
          </a:xfrm>
          <a:prstGeom prst="rect">
            <a:avLst/>
          </a:prstGeom>
          <a:noFill/>
        </p:spPr>
        <p:txBody>
          <a:bodyPr wrap="square" rtlCol="0">
            <a:spAutoFit/>
          </a:bodyPr>
          <a:lstStyle/>
          <a:p>
            <a:pPr algn="ctr"/>
            <a:r>
              <a:rPr lang="zh-CN" altLang="en-US" b="1" dirty="0">
                <a:solidFill>
                  <a:srgbClr val="FEC306"/>
                </a:solidFill>
                <a:latin typeface="微软雅黑" panose="020B0503020204020204" pitchFamily="34" charset="-122"/>
                <a:ea typeface="微软雅黑" panose="020B0503020204020204" pitchFamily="34" charset="-122"/>
              </a:rPr>
              <a:t>为应用场景、产业需求提供“一站式”软硬件整体解决方案</a:t>
            </a:r>
            <a:endParaRPr lang="zh-CN" altLang="en-US" b="1" dirty="0">
              <a:solidFill>
                <a:srgbClr val="FEC30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4196" y="191259"/>
            <a:ext cx="1699449" cy="461665"/>
          </a:xfrm>
          <a:prstGeom prst="rect">
            <a:avLst/>
          </a:prstGeom>
          <a:noFill/>
        </p:spPr>
        <p:txBody>
          <a:bodyPr wrap="square" rtlCol="0">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rPr>
              <a:t>盈利模式</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367654" y="740585"/>
            <a:ext cx="263200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1991544" y="1196752"/>
            <a:ext cx="8409412" cy="5202631"/>
            <a:chOff x="1757285" y="1052736"/>
            <a:chExt cx="8758607" cy="5418667"/>
          </a:xfrm>
        </p:grpSpPr>
        <p:graphicFrame>
          <p:nvGraphicFramePr>
            <p:cNvPr id="49" name="图示 48"/>
            <p:cNvGraphicFramePr/>
            <p:nvPr/>
          </p:nvGraphicFramePr>
          <p:xfrm>
            <a:off x="2387892" y="1052736"/>
            <a:ext cx="8128000"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5842" y="5594737"/>
              <a:ext cx="711927" cy="711927"/>
            </a:xfrm>
            <a:prstGeom prst="rect">
              <a:avLst/>
            </a:prstGeom>
          </p:spPr>
        </p:pic>
        <p:sp>
          <p:nvSpPr>
            <p:cNvPr id="24" name="Freeform 147"/>
            <p:cNvSpPr>
              <a:spLocks noEditPoints="1"/>
            </p:cNvSpPr>
            <p:nvPr/>
          </p:nvSpPr>
          <p:spPr bwMode="auto">
            <a:xfrm>
              <a:off x="8011541" y="5706353"/>
              <a:ext cx="861736" cy="671247"/>
            </a:xfrm>
            <a:custGeom>
              <a:avLst/>
              <a:gdLst>
                <a:gd name="T0" fmla="*/ 10 w 190"/>
                <a:gd name="T1" fmla="*/ 122 h 148"/>
                <a:gd name="T2" fmla="*/ 10 w 190"/>
                <a:gd name="T3" fmla="*/ 10 h 148"/>
                <a:gd name="T4" fmla="*/ 86 w 190"/>
                <a:gd name="T5" fmla="*/ 10 h 148"/>
                <a:gd name="T6" fmla="*/ 66 w 190"/>
                <a:gd name="T7" fmla="*/ 42 h 148"/>
                <a:gd name="T8" fmla="*/ 70 w 190"/>
                <a:gd name="T9" fmla="*/ 72 h 148"/>
                <a:gd name="T10" fmla="*/ 90 w 190"/>
                <a:gd name="T11" fmla="*/ 94 h 148"/>
                <a:gd name="T12" fmla="*/ 116 w 190"/>
                <a:gd name="T13" fmla="*/ 102 h 148"/>
                <a:gd name="T14" fmla="*/ 144 w 190"/>
                <a:gd name="T15" fmla="*/ 102 h 148"/>
                <a:gd name="T16" fmla="*/ 140 w 190"/>
                <a:gd name="T17" fmla="*/ 112 h 148"/>
                <a:gd name="T18" fmla="*/ 174 w 190"/>
                <a:gd name="T19" fmla="*/ 146 h 148"/>
                <a:gd name="T20" fmla="*/ 188 w 190"/>
                <a:gd name="T21" fmla="*/ 128 h 148"/>
                <a:gd name="T22" fmla="*/ 154 w 190"/>
                <a:gd name="T23" fmla="*/ 94 h 148"/>
                <a:gd name="T24" fmla="*/ 156 w 190"/>
                <a:gd name="T25" fmla="*/ 82 h 148"/>
                <a:gd name="T26" fmla="*/ 166 w 190"/>
                <a:gd name="T27" fmla="*/ 60 h 148"/>
                <a:gd name="T28" fmla="*/ 158 w 190"/>
                <a:gd name="T29" fmla="*/ 22 h 148"/>
                <a:gd name="T30" fmla="*/ 134 w 190"/>
                <a:gd name="T31" fmla="*/ 4 h 148"/>
                <a:gd name="T32" fmla="*/ 106 w 190"/>
                <a:gd name="T33" fmla="*/ 2 h 148"/>
                <a:gd name="T34" fmla="*/ 122 w 190"/>
                <a:gd name="T35" fmla="*/ 18 h 148"/>
                <a:gd name="T36" fmla="*/ 102 w 190"/>
                <a:gd name="T37" fmla="*/ 20 h 148"/>
                <a:gd name="T38" fmla="*/ 86 w 190"/>
                <a:gd name="T39" fmla="*/ 34 h 148"/>
                <a:gd name="T40" fmla="*/ 82 w 190"/>
                <a:gd name="T41" fmla="*/ 52 h 148"/>
                <a:gd name="T42" fmla="*/ 88 w 190"/>
                <a:gd name="T43" fmla="*/ 72 h 148"/>
                <a:gd name="T44" fmla="*/ 110 w 190"/>
                <a:gd name="T45" fmla="*/ 84 h 148"/>
                <a:gd name="T46" fmla="*/ 130 w 190"/>
                <a:gd name="T47" fmla="*/ 82 h 148"/>
                <a:gd name="T48" fmla="*/ 146 w 190"/>
                <a:gd name="T49" fmla="*/ 70 h 148"/>
                <a:gd name="T50" fmla="*/ 150 w 190"/>
                <a:gd name="T51" fmla="*/ 50 h 148"/>
                <a:gd name="T52" fmla="*/ 144 w 190"/>
                <a:gd name="T53" fmla="*/ 32 h 148"/>
                <a:gd name="T54" fmla="*/ 122 w 190"/>
                <a:gd name="T55" fmla="*/ 18 h 148"/>
                <a:gd name="T56" fmla="*/ 108 w 190"/>
                <a:gd name="T57" fmla="*/ 38 h 148"/>
                <a:gd name="T58" fmla="*/ 86 w 190"/>
                <a:gd name="T59" fmla="*/ 50 h 148"/>
                <a:gd name="T60" fmla="*/ 102 w 190"/>
                <a:gd name="T61" fmla="*/ 46 h 148"/>
                <a:gd name="T62" fmla="*/ 146 w 190"/>
                <a:gd name="T63" fmla="*/ 48 h 148"/>
                <a:gd name="T64" fmla="*/ 140 w 190"/>
                <a:gd name="T65" fmla="*/ 70 h 148"/>
                <a:gd name="T66" fmla="*/ 132 w 190"/>
                <a:gd name="T67" fmla="*/ 76 h 148"/>
                <a:gd name="T68" fmla="*/ 122 w 190"/>
                <a:gd name="T69" fmla="*/ 68 h 148"/>
                <a:gd name="T70" fmla="*/ 116 w 190"/>
                <a:gd name="T71" fmla="*/ 82 h 148"/>
                <a:gd name="T72" fmla="*/ 104 w 190"/>
                <a:gd name="T73" fmla="*/ 78 h 148"/>
                <a:gd name="T74" fmla="*/ 96 w 190"/>
                <a:gd name="T75" fmla="*/ 74 h 148"/>
                <a:gd name="T76" fmla="*/ 34 w 190"/>
                <a:gd name="T77" fmla="*/ 110 h 148"/>
                <a:gd name="T78" fmla="*/ 36 w 190"/>
                <a:gd name="T79" fmla="*/ 68 h 148"/>
                <a:gd name="T80" fmla="*/ 14 w 190"/>
                <a:gd name="T81" fmla="*/ 68 h 148"/>
                <a:gd name="T82" fmla="*/ 46 w 190"/>
                <a:gd name="T83" fmla="*/ 72 h 148"/>
                <a:gd name="T84" fmla="*/ 60 w 190"/>
                <a:gd name="T85" fmla="*/ 56 h 148"/>
                <a:gd name="T86" fmla="*/ 36 w 190"/>
                <a:gd name="T87" fmla="*/ 54 h 148"/>
                <a:gd name="T88" fmla="*/ 26 w 190"/>
                <a:gd name="T89" fmla="*/ 110 h 148"/>
                <a:gd name="T90" fmla="*/ 22 w 190"/>
                <a:gd name="T91" fmla="*/ 110 h 148"/>
                <a:gd name="T92" fmla="*/ 50 w 190"/>
                <a:gd name="T93" fmla="*/ 78 h 148"/>
                <a:gd name="T94" fmla="*/ 44 w 190"/>
                <a:gd name="T95" fmla="*/ 110 h 148"/>
                <a:gd name="T96" fmla="*/ 60 w 190"/>
                <a:gd name="T97" fmla="*/ 70 h 148"/>
                <a:gd name="T98" fmla="*/ 68 w 190"/>
                <a:gd name="T99" fmla="*/ 110 h 148"/>
                <a:gd name="T100" fmla="*/ 72 w 190"/>
                <a:gd name="T101" fmla="*/ 88 h 148"/>
                <a:gd name="T102" fmla="*/ 68 w 190"/>
                <a:gd name="T103" fmla="*/ 110 h 148"/>
                <a:gd name="T104" fmla="*/ 84 w 190"/>
                <a:gd name="T105" fmla="*/ 110 h 148"/>
                <a:gd name="T106" fmla="*/ 78 w 190"/>
                <a:gd name="T107" fmla="*/ 110 h 148"/>
                <a:gd name="T108" fmla="*/ 94 w 190"/>
                <a:gd name="T109" fmla="*/ 110 h 148"/>
                <a:gd name="T110" fmla="*/ 90 w 190"/>
                <a:gd name="T111" fmla="*/ 110 h 148"/>
                <a:gd name="T112" fmla="*/ 106 w 190"/>
                <a:gd name="T113" fmla="*/ 110 h 148"/>
                <a:gd name="T114" fmla="*/ 102 w 190"/>
                <a:gd name="T115" fmla="*/ 110 h 148"/>
                <a:gd name="T116" fmla="*/ 118 w 190"/>
                <a:gd name="T117" fmla="*/ 110 h 148"/>
                <a:gd name="T118" fmla="*/ 112 w 190"/>
                <a:gd name="T119" fmla="*/ 110 h 148"/>
                <a:gd name="T120" fmla="*/ 128 w 190"/>
                <a:gd name="T121" fmla="*/ 110 h 148"/>
                <a:gd name="T122" fmla="*/ 124 w 190"/>
                <a:gd name="T123" fmla="*/ 11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0" h="148">
                  <a:moveTo>
                    <a:pt x="10" y="114"/>
                  </a:moveTo>
                  <a:lnTo>
                    <a:pt x="136" y="114"/>
                  </a:lnTo>
                  <a:lnTo>
                    <a:pt x="142" y="122"/>
                  </a:lnTo>
                  <a:lnTo>
                    <a:pt x="10" y="122"/>
                  </a:lnTo>
                  <a:lnTo>
                    <a:pt x="0" y="122"/>
                  </a:lnTo>
                  <a:lnTo>
                    <a:pt x="0" y="114"/>
                  </a:lnTo>
                  <a:lnTo>
                    <a:pt x="0" y="10"/>
                  </a:lnTo>
                  <a:lnTo>
                    <a:pt x="10" y="10"/>
                  </a:lnTo>
                  <a:lnTo>
                    <a:pt x="10" y="114"/>
                  </a:lnTo>
                  <a:lnTo>
                    <a:pt x="10" y="114"/>
                  </a:lnTo>
                  <a:close/>
                  <a:moveTo>
                    <a:pt x="86" y="10"/>
                  </a:moveTo>
                  <a:lnTo>
                    <a:pt x="86" y="10"/>
                  </a:lnTo>
                  <a:lnTo>
                    <a:pt x="78" y="16"/>
                  </a:lnTo>
                  <a:lnTo>
                    <a:pt x="72" y="24"/>
                  </a:lnTo>
                  <a:lnTo>
                    <a:pt x="68" y="34"/>
                  </a:lnTo>
                  <a:lnTo>
                    <a:pt x="66" y="42"/>
                  </a:lnTo>
                  <a:lnTo>
                    <a:pt x="66" y="42"/>
                  </a:lnTo>
                  <a:lnTo>
                    <a:pt x="66" y="52"/>
                  </a:lnTo>
                  <a:lnTo>
                    <a:pt x="66" y="62"/>
                  </a:lnTo>
                  <a:lnTo>
                    <a:pt x="70" y="72"/>
                  </a:lnTo>
                  <a:lnTo>
                    <a:pt x="74" y="80"/>
                  </a:lnTo>
                  <a:lnTo>
                    <a:pt x="74" y="80"/>
                  </a:lnTo>
                  <a:lnTo>
                    <a:pt x="82" y="88"/>
                  </a:lnTo>
                  <a:lnTo>
                    <a:pt x="90" y="94"/>
                  </a:lnTo>
                  <a:lnTo>
                    <a:pt x="98" y="98"/>
                  </a:lnTo>
                  <a:lnTo>
                    <a:pt x="108" y="102"/>
                  </a:lnTo>
                  <a:lnTo>
                    <a:pt x="108" y="102"/>
                  </a:lnTo>
                  <a:lnTo>
                    <a:pt x="116" y="102"/>
                  </a:lnTo>
                  <a:lnTo>
                    <a:pt x="124" y="102"/>
                  </a:lnTo>
                  <a:lnTo>
                    <a:pt x="132" y="100"/>
                  </a:lnTo>
                  <a:lnTo>
                    <a:pt x="140" y="96"/>
                  </a:lnTo>
                  <a:lnTo>
                    <a:pt x="144" y="102"/>
                  </a:lnTo>
                  <a:lnTo>
                    <a:pt x="142" y="102"/>
                  </a:lnTo>
                  <a:lnTo>
                    <a:pt x="142" y="102"/>
                  </a:lnTo>
                  <a:lnTo>
                    <a:pt x="140" y="106"/>
                  </a:lnTo>
                  <a:lnTo>
                    <a:pt x="140" y="112"/>
                  </a:lnTo>
                  <a:lnTo>
                    <a:pt x="164" y="144"/>
                  </a:lnTo>
                  <a:lnTo>
                    <a:pt x="164" y="144"/>
                  </a:lnTo>
                  <a:lnTo>
                    <a:pt x="170" y="148"/>
                  </a:lnTo>
                  <a:lnTo>
                    <a:pt x="174" y="146"/>
                  </a:lnTo>
                  <a:lnTo>
                    <a:pt x="186" y="138"/>
                  </a:lnTo>
                  <a:lnTo>
                    <a:pt x="186" y="138"/>
                  </a:lnTo>
                  <a:lnTo>
                    <a:pt x="190" y="134"/>
                  </a:lnTo>
                  <a:lnTo>
                    <a:pt x="188" y="128"/>
                  </a:lnTo>
                  <a:lnTo>
                    <a:pt x="164" y="94"/>
                  </a:lnTo>
                  <a:lnTo>
                    <a:pt x="164" y="94"/>
                  </a:lnTo>
                  <a:lnTo>
                    <a:pt x="160" y="92"/>
                  </a:lnTo>
                  <a:lnTo>
                    <a:pt x="154" y="94"/>
                  </a:lnTo>
                  <a:lnTo>
                    <a:pt x="154" y="94"/>
                  </a:lnTo>
                  <a:lnTo>
                    <a:pt x="150" y="88"/>
                  </a:lnTo>
                  <a:lnTo>
                    <a:pt x="150" y="88"/>
                  </a:lnTo>
                  <a:lnTo>
                    <a:pt x="156" y="82"/>
                  </a:lnTo>
                  <a:lnTo>
                    <a:pt x="160" y="74"/>
                  </a:lnTo>
                  <a:lnTo>
                    <a:pt x="164" y="68"/>
                  </a:lnTo>
                  <a:lnTo>
                    <a:pt x="166" y="60"/>
                  </a:lnTo>
                  <a:lnTo>
                    <a:pt x="166" y="60"/>
                  </a:lnTo>
                  <a:lnTo>
                    <a:pt x="166" y="50"/>
                  </a:lnTo>
                  <a:lnTo>
                    <a:pt x="166" y="40"/>
                  </a:lnTo>
                  <a:lnTo>
                    <a:pt x="162" y="30"/>
                  </a:lnTo>
                  <a:lnTo>
                    <a:pt x="158" y="22"/>
                  </a:lnTo>
                  <a:lnTo>
                    <a:pt x="158" y="22"/>
                  </a:lnTo>
                  <a:lnTo>
                    <a:pt x="150" y="14"/>
                  </a:lnTo>
                  <a:lnTo>
                    <a:pt x="142" y="8"/>
                  </a:lnTo>
                  <a:lnTo>
                    <a:pt x="134" y="4"/>
                  </a:lnTo>
                  <a:lnTo>
                    <a:pt x="124" y="2"/>
                  </a:lnTo>
                  <a:lnTo>
                    <a:pt x="124" y="2"/>
                  </a:lnTo>
                  <a:lnTo>
                    <a:pt x="114" y="0"/>
                  </a:lnTo>
                  <a:lnTo>
                    <a:pt x="106" y="2"/>
                  </a:lnTo>
                  <a:lnTo>
                    <a:pt x="96" y="4"/>
                  </a:lnTo>
                  <a:lnTo>
                    <a:pt x="86" y="10"/>
                  </a:lnTo>
                  <a:lnTo>
                    <a:pt x="86" y="10"/>
                  </a:lnTo>
                  <a:close/>
                  <a:moveTo>
                    <a:pt x="122" y="18"/>
                  </a:moveTo>
                  <a:lnTo>
                    <a:pt x="122" y="18"/>
                  </a:lnTo>
                  <a:lnTo>
                    <a:pt x="116" y="16"/>
                  </a:lnTo>
                  <a:lnTo>
                    <a:pt x="108" y="18"/>
                  </a:lnTo>
                  <a:lnTo>
                    <a:pt x="102" y="20"/>
                  </a:lnTo>
                  <a:lnTo>
                    <a:pt x="96" y="24"/>
                  </a:lnTo>
                  <a:lnTo>
                    <a:pt x="96" y="24"/>
                  </a:lnTo>
                  <a:lnTo>
                    <a:pt x="90" y="28"/>
                  </a:lnTo>
                  <a:lnTo>
                    <a:pt x="86" y="34"/>
                  </a:lnTo>
                  <a:lnTo>
                    <a:pt x="84" y="40"/>
                  </a:lnTo>
                  <a:lnTo>
                    <a:pt x="82" y="46"/>
                  </a:lnTo>
                  <a:lnTo>
                    <a:pt x="82" y="46"/>
                  </a:lnTo>
                  <a:lnTo>
                    <a:pt x="82" y="52"/>
                  </a:lnTo>
                  <a:lnTo>
                    <a:pt x="82" y="58"/>
                  </a:lnTo>
                  <a:lnTo>
                    <a:pt x="84" y="66"/>
                  </a:lnTo>
                  <a:lnTo>
                    <a:pt x="88" y="72"/>
                  </a:lnTo>
                  <a:lnTo>
                    <a:pt x="88" y="72"/>
                  </a:lnTo>
                  <a:lnTo>
                    <a:pt x="92" y="76"/>
                  </a:lnTo>
                  <a:lnTo>
                    <a:pt x="98" y="80"/>
                  </a:lnTo>
                  <a:lnTo>
                    <a:pt x="104" y="84"/>
                  </a:lnTo>
                  <a:lnTo>
                    <a:pt x="110" y="84"/>
                  </a:lnTo>
                  <a:lnTo>
                    <a:pt x="110" y="84"/>
                  </a:lnTo>
                  <a:lnTo>
                    <a:pt x="116" y="86"/>
                  </a:lnTo>
                  <a:lnTo>
                    <a:pt x="124" y="84"/>
                  </a:lnTo>
                  <a:lnTo>
                    <a:pt x="130" y="82"/>
                  </a:lnTo>
                  <a:lnTo>
                    <a:pt x="136" y="80"/>
                  </a:lnTo>
                  <a:lnTo>
                    <a:pt x="136" y="80"/>
                  </a:lnTo>
                  <a:lnTo>
                    <a:pt x="142" y="74"/>
                  </a:lnTo>
                  <a:lnTo>
                    <a:pt x="146" y="70"/>
                  </a:lnTo>
                  <a:lnTo>
                    <a:pt x="148" y="64"/>
                  </a:lnTo>
                  <a:lnTo>
                    <a:pt x="150" y="56"/>
                  </a:lnTo>
                  <a:lnTo>
                    <a:pt x="150" y="56"/>
                  </a:lnTo>
                  <a:lnTo>
                    <a:pt x="150" y="50"/>
                  </a:lnTo>
                  <a:lnTo>
                    <a:pt x="150" y="44"/>
                  </a:lnTo>
                  <a:lnTo>
                    <a:pt x="148" y="38"/>
                  </a:lnTo>
                  <a:lnTo>
                    <a:pt x="144" y="32"/>
                  </a:lnTo>
                  <a:lnTo>
                    <a:pt x="144" y="32"/>
                  </a:lnTo>
                  <a:lnTo>
                    <a:pt x="140" y="26"/>
                  </a:lnTo>
                  <a:lnTo>
                    <a:pt x="134" y="22"/>
                  </a:lnTo>
                  <a:lnTo>
                    <a:pt x="128" y="20"/>
                  </a:lnTo>
                  <a:lnTo>
                    <a:pt x="122" y="18"/>
                  </a:lnTo>
                  <a:lnTo>
                    <a:pt x="122" y="18"/>
                  </a:lnTo>
                  <a:close/>
                  <a:moveTo>
                    <a:pt x="144" y="40"/>
                  </a:moveTo>
                  <a:lnTo>
                    <a:pt x="116" y="52"/>
                  </a:lnTo>
                  <a:lnTo>
                    <a:pt x="108" y="38"/>
                  </a:lnTo>
                  <a:lnTo>
                    <a:pt x="104" y="34"/>
                  </a:lnTo>
                  <a:lnTo>
                    <a:pt x="100" y="36"/>
                  </a:lnTo>
                  <a:lnTo>
                    <a:pt x="86" y="50"/>
                  </a:lnTo>
                  <a:lnTo>
                    <a:pt x="86" y="50"/>
                  </a:lnTo>
                  <a:lnTo>
                    <a:pt x="86" y="50"/>
                  </a:lnTo>
                  <a:lnTo>
                    <a:pt x="86" y="50"/>
                  </a:lnTo>
                  <a:lnTo>
                    <a:pt x="86" y="60"/>
                  </a:lnTo>
                  <a:lnTo>
                    <a:pt x="102" y="46"/>
                  </a:lnTo>
                  <a:lnTo>
                    <a:pt x="112" y="60"/>
                  </a:lnTo>
                  <a:lnTo>
                    <a:pt x="114" y="62"/>
                  </a:lnTo>
                  <a:lnTo>
                    <a:pt x="118" y="60"/>
                  </a:lnTo>
                  <a:lnTo>
                    <a:pt x="146" y="48"/>
                  </a:lnTo>
                  <a:lnTo>
                    <a:pt x="146" y="48"/>
                  </a:lnTo>
                  <a:lnTo>
                    <a:pt x="144" y="40"/>
                  </a:lnTo>
                  <a:lnTo>
                    <a:pt x="144" y="40"/>
                  </a:lnTo>
                  <a:close/>
                  <a:moveTo>
                    <a:pt x="140" y="70"/>
                  </a:moveTo>
                  <a:lnTo>
                    <a:pt x="140" y="60"/>
                  </a:lnTo>
                  <a:lnTo>
                    <a:pt x="132" y="64"/>
                  </a:lnTo>
                  <a:lnTo>
                    <a:pt x="132" y="76"/>
                  </a:lnTo>
                  <a:lnTo>
                    <a:pt x="132" y="76"/>
                  </a:lnTo>
                  <a:lnTo>
                    <a:pt x="140" y="70"/>
                  </a:lnTo>
                  <a:lnTo>
                    <a:pt x="140" y="70"/>
                  </a:lnTo>
                  <a:close/>
                  <a:moveTo>
                    <a:pt x="122" y="80"/>
                  </a:moveTo>
                  <a:lnTo>
                    <a:pt x="122" y="68"/>
                  </a:lnTo>
                  <a:lnTo>
                    <a:pt x="114" y="72"/>
                  </a:lnTo>
                  <a:lnTo>
                    <a:pt x="114" y="82"/>
                  </a:lnTo>
                  <a:lnTo>
                    <a:pt x="114" y="82"/>
                  </a:lnTo>
                  <a:lnTo>
                    <a:pt x="116" y="82"/>
                  </a:lnTo>
                  <a:lnTo>
                    <a:pt x="116" y="82"/>
                  </a:lnTo>
                  <a:lnTo>
                    <a:pt x="122" y="80"/>
                  </a:lnTo>
                  <a:lnTo>
                    <a:pt x="122" y="80"/>
                  </a:lnTo>
                  <a:close/>
                  <a:moveTo>
                    <a:pt x="104" y="78"/>
                  </a:moveTo>
                  <a:lnTo>
                    <a:pt x="104" y="62"/>
                  </a:lnTo>
                  <a:lnTo>
                    <a:pt x="102" y="60"/>
                  </a:lnTo>
                  <a:lnTo>
                    <a:pt x="96" y="64"/>
                  </a:lnTo>
                  <a:lnTo>
                    <a:pt x="96" y="74"/>
                  </a:lnTo>
                  <a:lnTo>
                    <a:pt x="96" y="74"/>
                  </a:lnTo>
                  <a:lnTo>
                    <a:pt x="104" y="78"/>
                  </a:lnTo>
                  <a:lnTo>
                    <a:pt x="104" y="78"/>
                  </a:lnTo>
                  <a:close/>
                  <a:moveTo>
                    <a:pt x="34" y="110"/>
                  </a:moveTo>
                  <a:lnTo>
                    <a:pt x="34" y="110"/>
                  </a:lnTo>
                  <a:lnTo>
                    <a:pt x="38" y="110"/>
                  </a:lnTo>
                  <a:lnTo>
                    <a:pt x="38" y="70"/>
                  </a:lnTo>
                  <a:lnTo>
                    <a:pt x="36" y="68"/>
                  </a:lnTo>
                  <a:lnTo>
                    <a:pt x="34" y="70"/>
                  </a:lnTo>
                  <a:lnTo>
                    <a:pt x="34" y="110"/>
                  </a:lnTo>
                  <a:lnTo>
                    <a:pt x="34" y="110"/>
                  </a:lnTo>
                  <a:close/>
                  <a:moveTo>
                    <a:pt x="14" y="68"/>
                  </a:moveTo>
                  <a:lnTo>
                    <a:pt x="18" y="74"/>
                  </a:lnTo>
                  <a:lnTo>
                    <a:pt x="38" y="60"/>
                  </a:lnTo>
                  <a:lnTo>
                    <a:pt x="44" y="70"/>
                  </a:lnTo>
                  <a:lnTo>
                    <a:pt x="46" y="72"/>
                  </a:lnTo>
                  <a:lnTo>
                    <a:pt x="48" y="72"/>
                  </a:lnTo>
                  <a:lnTo>
                    <a:pt x="60" y="62"/>
                  </a:lnTo>
                  <a:lnTo>
                    <a:pt x="60" y="62"/>
                  </a:lnTo>
                  <a:lnTo>
                    <a:pt x="60" y="56"/>
                  </a:lnTo>
                  <a:lnTo>
                    <a:pt x="48" y="66"/>
                  </a:lnTo>
                  <a:lnTo>
                    <a:pt x="40" y="56"/>
                  </a:lnTo>
                  <a:lnTo>
                    <a:pt x="40" y="54"/>
                  </a:lnTo>
                  <a:lnTo>
                    <a:pt x="36" y="54"/>
                  </a:lnTo>
                  <a:lnTo>
                    <a:pt x="14" y="68"/>
                  </a:lnTo>
                  <a:lnTo>
                    <a:pt x="14" y="68"/>
                  </a:lnTo>
                  <a:close/>
                  <a:moveTo>
                    <a:pt x="22" y="110"/>
                  </a:moveTo>
                  <a:lnTo>
                    <a:pt x="26" y="110"/>
                  </a:lnTo>
                  <a:lnTo>
                    <a:pt x="26" y="74"/>
                  </a:lnTo>
                  <a:lnTo>
                    <a:pt x="22" y="78"/>
                  </a:lnTo>
                  <a:lnTo>
                    <a:pt x="22" y="110"/>
                  </a:lnTo>
                  <a:lnTo>
                    <a:pt x="22" y="110"/>
                  </a:lnTo>
                  <a:close/>
                  <a:moveTo>
                    <a:pt x="44" y="110"/>
                  </a:moveTo>
                  <a:lnTo>
                    <a:pt x="44" y="110"/>
                  </a:lnTo>
                  <a:lnTo>
                    <a:pt x="50" y="110"/>
                  </a:lnTo>
                  <a:lnTo>
                    <a:pt x="50" y="78"/>
                  </a:lnTo>
                  <a:lnTo>
                    <a:pt x="46" y="80"/>
                  </a:lnTo>
                  <a:lnTo>
                    <a:pt x="44" y="80"/>
                  </a:lnTo>
                  <a:lnTo>
                    <a:pt x="44" y="110"/>
                  </a:lnTo>
                  <a:lnTo>
                    <a:pt x="44" y="110"/>
                  </a:lnTo>
                  <a:close/>
                  <a:moveTo>
                    <a:pt x="56" y="110"/>
                  </a:moveTo>
                  <a:lnTo>
                    <a:pt x="56" y="110"/>
                  </a:lnTo>
                  <a:lnTo>
                    <a:pt x="60" y="110"/>
                  </a:lnTo>
                  <a:lnTo>
                    <a:pt x="60" y="70"/>
                  </a:lnTo>
                  <a:lnTo>
                    <a:pt x="56" y="72"/>
                  </a:lnTo>
                  <a:lnTo>
                    <a:pt x="56" y="110"/>
                  </a:lnTo>
                  <a:lnTo>
                    <a:pt x="56" y="110"/>
                  </a:lnTo>
                  <a:close/>
                  <a:moveTo>
                    <a:pt x="68" y="110"/>
                  </a:moveTo>
                  <a:lnTo>
                    <a:pt x="68" y="110"/>
                  </a:lnTo>
                  <a:lnTo>
                    <a:pt x="72" y="110"/>
                  </a:lnTo>
                  <a:lnTo>
                    <a:pt x="72" y="88"/>
                  </a:lnTo>
                  <a:lnTo>
                    <a:pt x="72" y="88"/>
                  </a:lnTo>
                  <a:lnTo>
                    <a:pt x="70" y="84"/>
                  </a:lnTo>
                  <a:lnTo>
                    <a:pt x="70" y="84"/>
                  </a:lnTo>
                  <a:lnTo>
                    <a:pt x="68" y="80"/>
                  </a:lnTo>
                  <a:lnTo>
                    <a:pt x="68" y="110"/>
                  </a:lnTo>
                  <a:lnTo>
                    <a:pt x="68" y="110"/>
                  </a:lnTo>
                  <a:close/>
                  <a:moveTo>
                    <a:pt x="78" y="110"/>
                  </a:moveTo>
                  <a:lnTo>
                    <a:pt x="78" y="110"/>
                  </a:lnTo>
                  <a:lnTo>
                    <a:pt x="84" y="110"/>
                  </a:lnTo>
                  <a:lnTo>
                    <a:pt x="84" y="98"/>
                  </a:lnTo>
                  <a:lnTo>
                    <a:pt x="84" y="98"/>
                  </a:lnTo>
                  <a:lnTo>
                    <a:pt x="78" y="94"/>
                  </a:lnTo>
                  <a:lnTo>
                    <a:pt x="78" y="110"/>
                  </a:lnTo>
                  <a:lnTo>
                    <a:pt x="78" y="110"/>
                  </a:lnTo>
                  <a:close/>
                  <a:moveTo>
                    <a:pt x="90" y="110"/>
                  </a:moveTo>
                  <a:lnTo>
                    <a:pt x="90" y="110"/>
                  </a:lnTo>
                  <a:lnTo>
                    <a:pt x="94" y="110"/>
                  </a:lnTo>
                  <a:lnTo>
                    <a:pt x="94" y="104"/>
                  </a:lnTo>
                  <a:lnTo>
                    <a:pt x="94" y="104"/>
                  </a:lnTo>
                  <a:lnTo>
                    <a:pt x="90" y="102"/>
                  </a:lnTo>
                  <a:lnTo>
                    <a:pt x="90" y="110"/>
                  </a:lnTo>
                  <a:lnTo>
                    <a:pt x="90" y="110"/>
                  </a:lnTo>
                  <a:close/>
                  <a:moveTo>
                    <a:pt x="102" y="110"/>
                  </a:moveTo>
                  <a:lnTo>
                    <a:pt x="102" y="110"/>
                  </a:lnTo>
                  <a:lnTo>
                    <a:pt x="106" y="110"/>
                  </a:lnTo>
                  <a:lnTo>
                    <a:pt x="106" y="108"/>
                  </a:lnTo>
                  <a:lnTo>
                    <a:pt x="106" y="108"/>
                  </a:lnTo>
                  <a:lnTo>
                    <a:pt x="102" y="106"/>
                  </a:lnTo>
                  <a:lnTo>
                    <a:pt x="102" y="110"/>
                  </a:lnTo>
                  <a:lnTo>
                    <a:pt x="102" y="110"/>
                  </a:lnTo>
                  <a:close/>
                  <a:moveTo>
                    <a:pt x="112" y="110"/>
                  </a:moveTo>
                  <a:lnTo>
                    <a:pt x="112" y="110"/>
                  </a:lnTo>
                  <a:lnTo>
                    <a:pt x="118" y="110"/>
                  </a:lnTo>
                  <a:lnTo>
                    <a:pt x="118" y="108"/>
                  </a:lnTo>
                  <a:lnTo>
                    <a:pt x="118" y="108"/>
                  </a:lnTo>
                  <a:lnTo>
                    <a:pt x="112" y="108"/>
                  </a:lnTo>
                  <a:lnTo>
                    <a:pt x="112" y="110"/>
                  </a:lnTo>
                  <a:lnTo>
                    <a:pt x="112" y="110"/>
                  </a:lnTo>
                  <a:close/>
                  <a:moveTo>
                    <a:pt x="124" y="110"/>
                  </a:moveTo>
                  <a:lnTo>
                    <a:pt x="124" y="110"/>
                  </a:lnTo>
                  <a:lnTo>
                    <a:pt x="128" y="110"/>
                  </a:lnTo>
                  <a:lnTo>
                    <a:pt x="128" y="106"/>
                  </a:lnTo>
                  <a:lnTo>
                    <a:pt x="128" y="106"/>
                  </a:lnTo>
                  <a:lnTo>
                    <a:pt x="124" y="108"/>
                  </a:lnTo>
                  <a:lnTo>
                    <a:pt x="124" y="110"/>
                  </a:lnTo>
                  <a:close/>
                </a:path>
              </a:pathLst>
            </a:custGeom>
            <a:solidFill>
              <a:schemeClr val="bg1"/>
            </a:solidFill>
            <a:ln>
              <a:noFill/>
            </a:ln>
          </p:spPr>
          <p:txBody>
            <a:bodyPr vert="horz" wrap="square" lIns="91440" tIns="45720" rIns="91440" bIns="45720" numCol="1" anchor="t" anchorCtr="0" compatLnSpc="1"/>
            <a:lstStyle/>
            <a:p>
              <a:pPr defTabSz="914400"/>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26" name="图片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7285" y="3392057"/>
              <a:ext cx="862390" cy="740024"/>
            </a:xfrm>
            <a:prstGeom prst="rect">
              <a:avLst/>
            </a:prstGeom>
          </p:spPr>
        </p:pic>
        <p:sp>
          <p:nvSpPr>
            <p:cNvPr id="13" name="Freeform 224"/>
            <p:cNvSpPr>
              <a:spLocks noEditPoints="1"/>
            </p:cNvSpPr>
            <p:nvPr/>
          </p:nvSpPr>
          <p:spPr bwMode="auto">
            <a:xfrm>
              <a:off x="3255842" y="1087649"/>
              <a:ext cx="828310" cy="618737"/>
            </a:xfrm>
            <a:custGeom>
              <a:avLst/>
              <a:gdLst>
                <a:gd name="T0" fmla="*/ 110 w 166"/>
                <a:gd name="T1" fmla="*/ 34 h 124"/>
                <a:gd name="T2" fmla="*/ 120 w 166"/>
                <a:gd name="T3" fmla="*/ 48 h 124"/>
                <a:gd name="T4" fmla="*/ 122 w 166"/>
                <a:gd name="T5" fmla="*/ 36 h 124"/>
                <a:gd name="T6" fmla="*/ 126 w 166"/>
                <a:gd name="T7" fmla="*/ 38 h 124"/>
                <a:gd name="T8" fmla="*/ 132 w 166"/>
                <a:gd name="T9" fmla="*/ 34 h 124"/>
                <a:gd name="T10" fmla="*/ 142 w 166"/>
                <a:gd name="T11" fmla="*/ 34 h 124"/>
                <a:gd name="T12" fmla="*/ 148 w 166"/>
                <a:gd name="T13" fmla="*/ 46 h 124"/>
                <a:gd name="T14" fmla="*/ 166 w 166"/>
                <a:gd name="T15" fmla="*/ 72 h 124"/>
                <a:gd name="T16" fmla="*/ 148 w 166"/>
                <a:gd name="T17" fmla="*/ 124 h 124"/>
                <a:gd name="T18" fmla="*/ 92 w 166"/>
                <a:gd name="T19" fmla="*/ 124 h 124"/>
                <a:gd name="T20" fmla="*/ 70 w 166"/>
                <a:gd name="T21" fmla="*/ 72 h 124"/>
                <a:gd name="T22" fmla="*/ 96 w 166"/>
                <a:gd name="T23" fmla="*/ 60 h 124"/>
                <a:gd name="T24" fmla="*/ 104 w 166"/>
                <a:gd name="T25" fmla="*/ 34 h 124"/>
                <a:gd name="T26" fmla="*/ 40 w 166"/>
                <a:gd name="T27" fmla="*/ 64 h 124"/>
                <a:gd name="T28" fmla="*/ 64 w 166"/>
                <a:gd name="T29" fmla="*/ 86 h 124"/>
                <a:gd name="T30" fmla="*/ 56 w 166"/>
                <a:gd name="T31" fmla="*/ 124 h 124"/>
                <a:gd name="T32" fmla="*/ 50 w 166"/>
                <a:gd name="T33" fmla="*/ 98 h 124"/>
                <a:gd name="T34" fmla="*/ 36 w 166"/>
                <a:gd name="T35" fmla="*/ 100 h 124"/>
                <a:gd name="T36" fmla="*/ 22 w 166"/>
                <a:gd name="T37" fmla="*/ 112 h 124"/>
                <a:gd name="T38" fmla="*/ 30 w 166"/>
                <a:gd name="T39" fmla="*/ 124 h 124"/>
                <a:gd name="T40" fmla="*/ 16 w 166"/>
                <a:gd name="T41" fmla="*/ 120 h 124"/>
                <a:gd name="T42" fmla="*/ 14 w 166"/>
                <a:gd name="T43" fmla="*/ 100 h 124"/>
                <a:gd name="T44" fmla="*/ 0 w 166"/>
                <a:gd name="T45" fmla="*/ 92 h 124"/>
                <a:gd name="T46" fmla="*/ 10 w 166"/>
                <a:gd name="T47" fmla="*/ 92 h 124"/>
                <a:gd name="T48" fmla="*/ 32 w 166"/>
                <a:gd name="T49" fmla="*/ 42 h 124"/>
                <a:gd name="T50" fmla="*/ 34 w 166"/>
                <a:gd name="T51" fmla="*/ 74 h 124"/>
                <a:gd name="T52" fmla="*/ 42 w 166"/>
                <a:gd name="T53" fmla="*/ 80 h 124"/>
                <a:gd name="T54" fmla="*/ 26 w 166"/>
                <a:gd name="T55" fmla="*/ 4 h 124"/>
                <a:gd name="T56" fmla="*/ 36 w 166"/>
                <a:gd name="T57" fmla="*/ 20 h 124"/>
                <a:gd name="T58" fmla="*/ 30 w 166"/>
                <a:gd name="T59" fmla="*/ 30 h 124"/>
                <a:gd name="T60" fmla="*/ 20 w 166"/>
                <a:gd name="T61" fmla="*/ 36 h 124"/>
                <a:gd name="T62" fmla="*/ 4 w 166"/>
                <a:gd name="T63" fmla="*/ 26 h 124"/>
                <a:gd name="T64" fmla="*/ 4 w 166"/>
                <a:gd name="T65" fmla="*/ 14 h 124"/>
                <a:gd name="T66" fmla="*/ 20 w 166"/>
                <a:gd name="T67" fmla="*/ 4 h 124"/>
                <a:gd name="T68" fmla="*/ 112 w 166"/>
                <a:gd name="T69" fmla="*/ 24 h 124"/>
                <a:gd name="T70" fmla="*/ 110 w 166"/>
                <a:gd name="T71" fmla="*/ 16 h 124"/>
                <a:gd name="T72" fmla="*/ 110 w 166"/>
                <a:gd name="T73" fmla="*/ 16 h 124"/>
                <a:gd name="T74" fmla="*/ 110 w 166"/>
                <a:gd name="T75" fmla="*/ 8 h 124"/>
                <a:gd name="T76" fmla="*/ 116 w 166"/>
                <a:gd name="T77" fmla="*/ 0 h 124"/>
                <a:gd name="T78" fmla="*/ 132 w 166"/>
                <a:gd name="T79" fmla="*/ 2 h 124"/>
                <a:gd name="T80" fmla="*/ 136 w 166"/>
                <a:gd name="T81" fmla="*/ 16 h 124"/>
                <a:gd name="T82" fmla="*/ 136 w 166"/>
                <a:gd name="T83" fmla="*/ 16 h 124"/>
                <a:gd name="T84" fmla="*/ 136 w 166"/>
                <a:gd name="T85" fmla="*/ 20 h 124"/>
                <a:gd name="T86" fmla="*/ 134 w 166"/>
                <a:gd name="T87" fmla="*/ 24 h 124"/>
                <a:gd name="T88" fmla="*/ 124 w 166"/>
                <a:gd name="T89" fmla="*/ 32 h 124"/>
                <a:gd name="T90" fmla="*/ 122 w 166"/>
                <a:gd name="T91" fmla="*/ 32 h 124"/>
                <a:gd name="T92" fmla="*/ 112 w 166"/>
                <a:gd name="T93" fmla="*/ 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 h="124">
                  <a:moveTo>
                    <a:pt x="104" y="34"/>
                  </a:moveTo>
                  <a:lnTo>
                    <a:pt x="104" y="34"/>
                  </a:lnTo>
                  <a:lnTo>
                    <a:pt x="110" y="34"/>
                  </a:lnTo>
                  <a:lnTo>
                    <a:pt x="110" y="34"/>
                  </a:lnTo>
                  <a:lnTo>
                    <a:pt x="114" y="34"/>
                  </a:lnTo>
                  <a:lnTo>
                    <a:pt x="120" y="48"/>
                  </a:lnTo>
                  <a:lnTo>
                    <a:pt x="122" y="38"/>
                  </a:lnTo>
                  <a:lnTo>
                    <a:pt x="122" y="38"/>
                  </a:lnTo>
                  <a:lnTo>
                    <a:pt x="122" y="36"/>
                  </a:lnTo>
                  <a:lnTo>
                    <a:pt x="126" y="36"/>
                  </a:lnTo>
                  <a:lnTo>
                    <a:pt x="126" y="38"/>
                  </a:lnTo>
                  <a:lnTo>
                    <a:pt x="126" y="38"/>
                  </a:lnTo>
                  <a:lnTo>
                    <a:pt x="126" y="48"/>
                  </a:lnTo>
                  <a:lnTo>
                    <a:pt x="132" y="34"/>
                  </a:lnTo>
                  <a:lnTo>
                    <a:pt x="132" y="34"/>
                  </a:lnTo>
                  <a:lnTo>
                    <a:pt x="136" y="34"/>
                  </a:lnTo>
                  <a:lnTo>
                    <a:pt x="136" y="34"/>
                  </a:lnTo>
                  <a:lnTo>
                    <a:pt x="142" y="34"/>
                  </a:lnTo>
                  <a:lnTo>
                    <a:pt x="142" y="34"/>
                  </a:lnTo>
                  <a:lnTo>
                    <a:pt x="144" y="38"/>
                  </a:lnTo>
                  <a:lnTo>
                    <a:pt x="148" y="46"/>
                  </a:lnTo>
                  <a:lnTo>
                    <a:pt x="150" y="60"/>
                  </a:lnTo>
                  <a:lnTo>
                    <a:pt x="166" y="60"/>
                  </a:lnTo>
                  <a:lnTo>
                    <a:pt x="166" y="72"/>
                  </a:lnTo>
                  <a:lnTo>
                    <a:pt x="160" y="72"/>
                  </a:lnTo>
                  <a:lnTo>
                    <a:pt x="160" y="124"/>
                  </a:lnTo>
                  <a:lnTo>
                    <a:pt x="148" y="124"/>
                  </a:lnTo>
                  <a:lnTo>
                    <a:pt x="148" y="72"/>
                  </a:lnTo>
                  <a:lnTo>
                    <a:pt x="92" y="72"/>
                  </a:lnTo>
                  <a:lnTo>
                    <a:pt x="92" y="124"/>
                  </a:lnTo>
                  <a:lnTo>
                    <a:pt x="80" y="124"/>
                  </a:lnTo>
                  <a:lnTo>
                    <a:pt x="80" y="72"/>
                  </a:lnTo>
                  <a:lnTo>
                    <a:pt x="70" y="72"/>
                  </a:lnTo>
                  <a:lnTo>
                    <a:pt x="70" y="60"/>
                  </a:lnTo>
                  <a:lnTo>
                    <a:pt x="96" y="60"/>
                  </a:lnTo>
                  <a:lnTo>
                    <a:pt x="96" y="60"/>
                  </a:lnTo>
                  <a:lnTo>
                    <a:pt x="98" y="46"/>
                  </a:lnTo>
                  <a:lnTo>
                    <a:pt x="100" y="40"/>
                  </a:lnTo>
                  <a:lnTo>
                    <a:pt x="104" y="34"/>
                  </a:lnTo>
                  <a:lnTo>
                    <a:pt x="104" y="34"/>
                  </a:lnTo>
                  <a:close/>
                  <a:moveTo>
                    <a:pt x="32" y="42"/>
                  </a:moveTo>
                  <a:lnTo>
                    <a:pt x="40" y="64"/>
                  </a:lnTo>
                  <a:lnTo>
                    <a:pt x="54" y="80"/>
                  </a:lnTo>
                  <a:lnTo>
                    <a:pt x="52" y="82"/>
                  </a:lnTo>
                  <a:lnTo>
                    <a:pt x="64" y="86"/>
                  </a:lnTo>
                  <a:lnTo>
                    <a:pt x="64" y="124"/>
                  </a:lnTo>
                  <a:lnTo>
                    <a:pt x="56" y="124"/>
                  </a:lnTo>
                  <a:lnTo>
                    <a:pt x="56" y="124"/>
                  </a:lnTo>
                  <a:lnTo>
                    <a:pt x="52" y="102"/>
                  </a:lnTo>
                  <a:lnTo>
                    <a:pt x="52" y="102"/>
                  </a:lnTo>
                  <a:lnTo>
                    <a:pt x="50" y="98"/>
                  </a:lnTo>
                  <a:lnTo>
                    <a:pt x="52" y="94"/>
                  </a:lnTo>
                  <a:lnTo>
                    <a:pt x="36" y="94"/>
                  </a:lnTo>
                  <a:lnTo>
                    <a:pt x="36" y="100"/>
                  </a:lnTo>
                  <a:lnTo>
                    <a:pt x="24" y="100"/>
                  </a:lnTo>
                  <a:lnTo>
                    <a:pt x="24" y="112"/>
                  </a:lnTo>
                  <a:lnTo>
                    <a:pt x="22" y="112"/>
                  </a:lnTo>
                  <a:lnTo>
                    <a:pt x="22" y="120"/>
                  </a:lnTo>
                  <a:lnTo>
                    <a:pt x="30" y="120"/>
                  </a:lnTo>
                  <a:lnTo>
                    <a:pt x="30" y="124"/>
                  </a:lnTo>
                  <a:lnTo>
                    <a:pt x="8" y="124"/>
                  </a:lnTo>
                  <a:lnTo>
                    <a:pt x="8" y="120"/>
                  </a:lnTo>
                  <a:lnTo>
                    <a:pt x="16" y="120"/>
                  </a:lnTo>
                  <a:lnTo>
                    <a:pt x="16" y="112"/>
                  </a:lnTo>
                  <a:lnTo>
                    <a:pt x="14" y="112"/>
                  </a:lnTo>
                  <a:lnTo>
                    <a:pt x="14" y="100"/>
                  </a:lnTo>
                  <a:lnTo>
                    <a:pt x="0" y="100"/>
                  </a:lnTo>
                  <a:lnTo>
                    <a:pt x="0" y="94"/>
                  </a:lnTo>
                  <a:lnTo>
                    <a:pt x="0" y="92"/>
                  </a:lnTo>
                  <a:lnTo>
                    <a:pt x="0" y="56"/>
                  </a:lnTo>
                  <a:lnTo>
                    <a:pt x="6" y="56"/>
                  </a:lnTo>
                  <a:lnTo>
                    <a:pt x="10" y="92"/>
                  </a:lnTo>
                  <a:lnTo>
                    <a:pt x="16" y="92"/>
                  </a:lnTo>
                  <a:lnTo>
                    <a:pt x="8" y="42"/>
                  </a:lnTo>
                  <a:lnTo>
                    <a:pt x="32" y="42"/>
                  </a:lnTo>
                  <a:lnTo>
                    <a:pt x="32" y="42"/>
                  </a:lnTo>
                  <a:close/>
                  <a:moveTo>
                    <a:pt x="42" y="80"/>
                  </a:moveTo>
                  <a:lnTo>
                    <a:pt x="34" y="74"/>
                  </a:lnTo>
                  <a:lnTo>
                    <a:pt x="34" y="78"/>
                  </a:lnTo>
                  <a:lnTo>
                    <a:pt x="42" y="80"/>
                  </a:lnTo>
                  <a:lnTo>
                    <a:pt x="42" y="80"/>
                  </a:lnTo>
                  <a:close/>
                  <a:moveTo>
                    <a:pt x="20" y="4"/>
                  </a:moveTo>
                  <a:lnTo>
                    <a:pt x="20" y="4"/>
                  </a:lnTo>
                  <a:lnTo>
                    <a:pt x="26" y="4"/>
                  </a:lnTo>
                  <a:lnTo>
                    <a:pt x="30" y="8"/>
                  </a:lnTo>
                  <a:lnTo>
                    <a:pt x="34" y="14"/>
                  </a:lnTo>
                  <a:lnTo>
                    <a:pt x="36" y="20"/>
                  </a:lnTo>
                  <a:lnTo>
                    <a:pt x="36" y="20"/>
                  </a:lnTo>
                  <a:lnTo>
                    <a:pt x="34" y="26"/>
                  </a:lnTo>
                  <a:lnTo>
                    <a:pt x="30" y="30"/>
                  </a:lnTo>
                  <a:lnTo>
                    <a:pt x="26" y="34"/>
                  </a:lnTo>
                  <a:lnTo>
                    <a:pt x="20" y="36"/>
                  </a:lnTo>
                  <a:lnTo>
                    <a:pt x="20" y="36"/>
                  </a:lnTo>
                  <a:lnTo>
                    <a:pt x="14" y="34"/>
                  </a:lnTo>
                  <a:lnTo>
                    <a:pt x="8" y="30"/>
                  </a:lnTo>
                  <a:lnTo>
                    <a:pt x="4" y="26"/>
                  </a:lnTo>
                  <a:lnTo>
                    <a:pt x="4" y="20"/>
                  </a:lnTo>
                  <a:lnTo>
                    <a:pt x="4" y="20"/>
                  </a:lnTo>
                  <a:lnTo>
                    <a:pt x="4" y="14"/>
                  </a:lnTo>
                  <a:lnTo>
                    <a:pt x="8" y="8"/>
                  </a:lnTo>
                  <a:lnTo>
                    <a:pt x="14" y="4"/>
                  </a:lnTo>
                  <a:lnTo>
                    <a:pt x="20" y="4"/>
                  </a:lnTo>
                  <a:lnTo>
                    <a:pt x="20" y="4"/>
                  </a:lnTo>
                  <a:close/>
                  <a:moveTo>
                    <a:pt x="112" y="24"/>
                  </a:moveTo>
                  <a:lnTo>
                    <a:pt x="112" y="24"/>
                  </a:lnTo>
                  <a:lnTo>
                    <a:pt x="110" y="20"/>
                  </a:lnTo>
                  <a:lnTo>
                    <a:pt x="110" y="20"/>
                  </a:lnTo>
                  <a:lnTo>
                    <a:pt x="110" y="16"/>
                  </a:lnTo>
                  <a:lnTo>
                    <a:pt x="110" y="16"/>
                  </a:lnTo>
                  <a:lnTo>
                    <a:pt x="110" y="16"/>
                  </a:lnTo>
                  <a:lnTo>
                    <a:pt x="110" y="16"/>
                  </a:lnTo>
                  <a:lnTo>
                    <a:pt x="110" y="16"/>
                  </a:lnTo>
                  <a:lnTo>
                    <a:pt x="110" y="16"/>
                  </a:lnTo>
                  <a:lnTo>
                    <a:pt x="110" y="8"/>
                  </a:lnTo>
                  <a:lnTo>
                    <a:pt x="112" y="2"/>
                  </a:lnTo>
                  <a:lnTo>
                    <a:pt x="112" y="2"/>
                  </a:lnTo>
                  <a:lnTo>
                    <a:pt x="116" y="0"/>
                  </a:lnTo>
                  <a:lnTo>
                    <a:pt x="122" y="0"/>
                  </a:lnTo>
                  <a:lnTo>
                    <a:pt x="128" y="0"/>
                  </a:lnTo>
                  <a:lnTo>
                    <a:pt x="132" y="2"/>
                  </a:lnTo>
                  <a:lnTo>
                    <a:pt x="132" y="2"/>
                  </a:lnTo>
                  <a:lnTo>
                    <a:pt x="136" y="8"/>
                  </a:lnTo>
                  <a:lnTo>
                    <a:pt x="136" y="16"/>
                  </a:lnTo>
                  <a:lnTo>
                    <a:pt x="136" y="16"/>
                  </a:lnTo>
                  <a:lnTo>
                    <a:pt x="136" y="16"/>
                  </a:lnTo>
                  <a:lnTo>
                    <a:pt x="136" y="16"/>
                  </a:lnTo>
                  <a:lnTo>
                    <a:pt x="136" y="16"/>
                  </a:lnTo>
                  <a:lnTo>
                    <a:pt x="136" y="16"/>
                  </a:lnTo>
                  <a:lnTo>
                    <a:pt x="136" y="20"/>
                  </a:lnTo>
                  <a:lnTo>
                    <a:pt x="136" y="20"/>
                  </a:lnTo>
                  <a:lnTo>
                    <a:pt x="134" y="24"/>
                  </a:lnTo>
                  <a:lnTo>
                    <a:pt x="134" y="24"/>
                  </a:lnTo>
                  <a:lnTo>
                    <a:pt x="130" y="30"/>
                  </a:lnTo>
                  <a:lnTo>
                    <a:pt x="126" y="32"/>
                  </a:lnTo>
                  <a:lnTo>
                    <a:pt x="124" y="32"/>
                  </a:lnTo>
                  <a:lnTo>
                    <a:pt x="124" y="32"/>
                  </a:lnTo>
                  <a:lnTo>
                    <a:pt x="122" y="32"/>
                  </a:lnTo>
                  <a:lnTo>
                    <a:pt x="122" y="32"/>
                  </a:lnTo>
                  <a:lnTo>
                    <a:pt x="116" y="28"/>
                  </a:lnTo>
                  <a:lnTo>
                    <a:pt x="112" y="24"/>
                  </a:lnTo>
                  <a:lnTo>
                    <a:pt x="112" y="24"/>
                  </a:lnTo>
                  <a:close/>
                </a:path>
              </a:pathLst>
            </a:custGeom>
            <a:solidFill>
              <a:schemeClr val="bg1"/>
            </a:solidFill>
            <a:ln>
              <a:noFill/>
            </a:ln>
          </p:spPr>
          <p:txBody>
            <a:bodyPr vert="horz" wrap="square" lIns="91440" tIns="45720" rIns="91440" bIns="45720" numCol="1" anchor="t" anchorCtr="0" compatLnSpc="1"/>
            <a:lstStyle/>
            <a:p>
              <a:pPr defTabSz="914400"/>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4" name="Freeform 217"/>
            <p:cNvSpPr>
              <a:spLocks noEditPoints="1"/>
            </p:cNvSpPr>
            <p:nvPr/>
          </p:nvSpPr>
          <p:spPr bwMode="auto">
            <a:xfrm>
              <a:off x="7936542" y="1052737"/>
              <a:ext cx="664918" cy="686368"/>
            </a:xfrm>
            <a:custGeom>
              <a:avLst/>
              <a:gdLst>
                <a:gd name="T0" fmla="*/ 130 w 186"/>
                <a:gd name="T1" fmla="*/ 28 h 192"/>
                <a:gd name="T2" fmla="*/ 130 w 186"/>
                <a:gd name="T3" fmla="*/ 26 h 192"/>
                <a:gd name="T4" fmla="*/ 130 w 186"/>
                <a:gd name="T5" fmla="*/ 18 h 192"/>
                <a:gd name="T6" fmla="*/ 128 w 186"/>
                <a:gd name="T7" fmla="*/ 18 h 192"/>
                <a:gd name="T8" fmla="*/ 124 w 186"/>
                <a:gd name="T9" fmla="*/ 18 h 192"/>
                <a:gd name="T10" fmla="*/ 124 w 186"/>
                <a:gd name="T11" fmla="*/ 22 h 192"/>
                <a:gd name="T12" fmla="*/ 126 w 186"/>
                <a:gd name="T13" fmla="*/ 30 h 192"/>
                <a:gd name="T14" fmla="*/ 136 w 186"/>
                <a:gd name="T15" fmla="*/ 36 h 192"/>
                <a:gd name="T16" fmla="*/ 146 w 186"/>
                <a:gd name="T17" fmla="*/ 44 h 192"/>
                <a:gd name="T18" fmla="*/ 150 w 186"/>
                <a:gd name="T19" fmla="*/ 50 h 192"/>
                <a:gd name="T20" fmla="*/ 152 w 186"/>
                <a:gd name="T21" fmla="*/ 60 h 192"/>
                <a:gd name="T22" fmla="*/ 150 w 186"/>
                <a:gd name="T23" fmla="*/ 70 h 192"/>
                <a:gd name="T24" fmla="*/ 148 w 186"/>
                <a:gd name="T25" fmla="*/ 76 h 192"/>
                <a:gd name="T26" fmla="*/ 142 w 186"/>
                <a:gd name="T27" fmla="*/ 80 h 192"/>
                <a:gd name="T28" fmla="*/ 108 w 186"/>
                <a:gd name="T29" fmla="*/ 76 h 192"/>
                <a:gd name="T30" fmla="*/ 106 w 186"/>
                <a:gd name="T31" fmla="*/ 70 h 192"/>
                <a:gd name="T32" fmla="*/ 104 w 186"/>
                <a:gd name="T33" fmla="*/ 56 h 192"/>
                <a:gd name="T34" fmla="*/ 124 w 186"/>
                <a:gd name="T35" fmla="*/ 60 h 192"/>
                <a:gd name="T36" fmla="*/ 124 w 186"/>
                <a:gd name="T37" fmla="*/ 70 h 192"/>
                <a:gd name="T38" fmla="*/ 124 w 186"/>
                <a:gd name="T39" fmla="*/ 72 h 192"/>
                <a:gd name="T40" fmla="*/ 126 w 186"/>
                <a:gd name="T41" fmla="*/ 72 h 192"/>
                <a:gd name="T42" fmla="*/ 130 w 186"/>
                <a:gd name="T43" fmla="*/ 70 h 192"/>
                <a:gd name="T44" fmla="*/ 130 w 186"/>
                <a:gd name="T45" fmla="*/ 68 h 192"/>
                <a:gd name="T46" fmla="*/ 130 w 186"/>
                <a:gd name="T47" fmla="*/ 58 h 192"/>
                <a:gd name="T48" fmla="*/ 124 w 186"/>
                <a:gd name="T49" fmla="*/ 52 h 192"/>
                <a:gd name="T50" fmla="*/ 112 w 186"/>
                <a:gd name="T51" fmla="*/ 44 h 192"/>
                <a:gd name="T52" fmla="*/ 106 w 186"/>
                <a:gd name="T53" fmla="*/ 36 h 192"/>
                <a:gd name="T54" fmla="*/ 104 w 186"/>
                <a:gd name="T55" fmla="*/ 32 h 192"/>
                <a:gd name="T56" fmla="*/ 104 w 186"/>
                <a:gd name="T57" fmla="*/ 26 h 192"/>
                <a:gd name="T58" fmla="*/ 108 w 186"/>
                <a:gd name="T59" fmla="*/ 12 h 192"/>
                <a:gd name="T60" fmla="*/ 114 w 186"/>
                <a:gd name="T61" fmla="*/ 8 h 192"/>
                <a:gd name="T62" fmla="*/ 124 w 186"/>
                <a:gd name="T63" fmla="*/ 0 h 192"/>
                <a:gd name="T64" fmla="*/ 132 w 186"/>
                <a:gd name="T65" fmla="*/ 6 h 192"/>
                <a:gd name="T66" fmla="*/ 140 w 186"/>
                <a:gd name="T67" fmla="*/ 8 h 192"/>
                <a:gd name="T68" fmla="*/ 146 w 186"/>
                <a:gd name="T69" fmla="*/ 12 h 192"/>
                <a:gd name="T70" fmla="*/ 150 w 186"/>
                <a:gd name="T71" fmla="*/ 26 h 192"/>
                <a:gd name="T72" fmla="*/ 150 w 186"/>
                <a:gd name="T73" fmla="*/ 28 h 192"/>
                <a:gd name="T74" fmla="*/ 0 w 186"/>
                <a:gd name="T75" fmla="*/ 118 h 192"/>
                <a:gd name="T76" fmla="*/ 70 w 186"/>
                <a:gd name="T77" fmla="*/ 176 h 192"/>
                <a:gd name="T78" fmla="*/ 72 w 186"/>
                <a:gd name="T79" fmla="*/ 150 h 192"/>
                <a:gd name="T80" fmla="*/ 104 w 186"/>
                <a:gd name="T81" fmla="*/ 152 h 192"/>
                <a:gd name="T82" fmla="*/ 130 w 186"/>
                <a:gd name="T83" fmla="*/ 150 h 192"/>
                <a:gd name="T84" fmla="*/ 142 w 186"/>
                <a:gd name="T85" fmla="*/ 144 h 192"/>
                <a:gd name="T86" fmla="*/ 178 w 186"/>
                <a:gd name="T87" fmla="*/ 116 h 192"/>
                <a:gd name="T88" fmla="*/ 186 w 186"/>
                <a:gd name="T89" fmla="*/ 106 h 192"/>
                <a:gd name="T90" fmla="*/ 186 w 186"/>
                <a:gd name="T91" fmla="*/ 102 h 192"/>
                <a:gd name="T92" fmla="*/ 180 w 186"/>
                <a:gd name="T93" fmla="*/ 96 h 192"/>
                <a:gd name="T94" fmla="*/ 164 w 186"/>
                <a:gd name="T95" fmla="*/ 106 h 192"/>
                <a:gd name="T96" fmla="*/ 138 w 186"/>
                <a:gd name="T97" fmla="*/ 118 h 192"/>
                <a:gd name="T98" fmla="*/ 124 w 186"/>
                <a:gd name="T99" fmla="*/ 120 h 192"/>
                <a:gd name="T100" fmla="*/ 104 w 186"/>
                <a:gd name="T101" fmla="*/ 112 h 192"/>
                <a:gd name="T102" fmla="*/ 100 w 186"/>
                <a:gd name="T103" fmla="*/ 104 h 192"/>
                <a:gd name="T104" fmla="*/ 104 w 186"/>
                <a:gd name="T105" fmla="*/ 104 h 192"/>
                <a:gd name="T106" fmla="*/ 140 w 186"/>
                <a:gd name="T107" fmla="*/ 102 h 192"/>
                <a:gd name="T108" fmla="*/ 144 w 186"/>
                <a:gd name="T109" fmla="*/ 100 h 192"/>
                <a:gd name="T110" fmla="*/ 146 w 186"/>
                <a:gd name="T111" fmla="*/ 90 h 192"/>
                <a:gd name="T112" fmla="*/ 144 w 186"/>
                <a:gd name="T113" fmla="*/ 88 h 192"/>
                <a:gd name="T114" fmla="*/ 106 w 186"/>
                <a:gd name="T115" fmla="*/ 82 h 192"/>
                <a:gd name="T116" fmla="*/ 82 w 186"/>
                <a:gd name="T117" fmla="*/ 84 h 192"/>
                <a:gd name="T118" fmla="*/ 62 w 186"/>
                <a:gd name="T119" fmla="*/ 92 h 192"/>
                <a:gd name="T120" fmla="*/ 54 w 186"/>
                <a:gd name="T121" fmla="*/ 100 h 192"/>
                <a:gd name="T122" fmla="*/ 32 w 186"/>
                <a:gd name="T123" fmla="*/ 10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 h="192">
                  <a:moveTo>
                    <a:pt x="150" y="28"/>
                  </a:moveTo>
                  <a:lnTo>
                    <a:pt x="130" y="28"/>
                  </a:lnTo>
                  <a:lnTo>
                    <a:pt x="130" y="26"/>
                  </a:lnTo>
                  <a:lnTo>
                    <a:pt x="130" y="26"/>
                  </a:lnTo>
                  <a:lnTo>
                    <a:pt x="130" y="18"/>
                  </a:lnTo>
                  <a:lnTo>
                    <a:pt x="130" y="18"/>
                  </a:lnTo>
                  <a:lnTo>
                    <a:pt x="128" y="18"/>
                  </a:lnTo>
                  <a:lnTo>
                    <a:pt x="128" y="18"/>
                  </a:lnTo>
                  <a:lnTo>
                    <a:pt x="124" y="18"/>
                  </a:lnTo>
                  <a:lnTo>
                    <a:pt x="124" y="18"/>
                  </a:lnTo>
                  <a:lnTo>
                    <a:pt x="124" y="22"/>
                  </a:lnTo>
                  <a:lnTo>
                    <a:pt x="124" y="22"/>
                  </a:lnTo>
                  <a:lnTo>
                    <a:pt x="124" y="26"/>
                  </a:lnTo>
                  <a:lnTo>
                    <a:pt x="126" y="30"/>
                  </a:lnTo>
                  <a:lnTo>
                    <a:pt x="126" y="30"/>
                  </a:lnTo>
                  <a:lnTo>
                    <a:pt x="136" y="36"/>
                  </a:lnTo>
                  <a:lnTo>
                    <a:pt x="136" y="36"/>
                  </a:lnTo>
                  <a:lnTo>
                    <a:pt x="146" y="44"/>
                  </a:lnTo>
                  <a:lnTo>
                    <a:pt x="146" y="44"/>
                  </a:lnTo>
                  <a:lnTo>
                    <a:pt x="150" y="50"/>
                  </a:lnTo>
                  <a:lnTo>
                    <a:pt x="150" y="50"/>
                  </a:lnTo>
                  <a:lnTo>
                    <a:pt x="152" y="60"/>
                  </a:lnTo>
                  <a:lnTo>
                    <a:pt x="152" y="60"/>
                  </a:lnTo>
                  <a:lnTo>
                    <a:pt x="150" y="70"/>
                  </a:lnTo>
                  <a:lnTo>
                    <a:pt x="148" y="76"/>
                  </a:lnTo>
                  <a:lnTo>
                    <a:pt x="148" y="76"/>
                  </a:lnTo>
                  <a:lnTo>
                    <a:pt x="142" y="80"/>
                  </a:lnTo>
                  <a:lnTo>
                    <a:pt x="142" y="80"/>
                  </a:lnTo>
                  <a:lnTo>
                    <a:pt x="126" y="78"/>
                  </a:lnTo>
                  <a:lnTo>
                    <a:pt x="108" y="76"/>
                  </a:lnTo>
                  <a:lnTo>
                    <a:pt x="108" y="76"/>
                  </a:lnTo>
                  <a:lnTo>
                    <a:pt x="106" y="70"/>
                  </a:lnTo>
                  <a:lnTo>
                    <a:pt x="104" y="60"/>
                  </a:lnTo>
                  <a:lnTo>
                    <a:pt x="104" y="56"/>
                  </a:lnTo>
                  <a:lnTo>
                    <a:pt x="124" y="56"/>
                  </a:lnTo>
                  <a:lnTo>
                    <a:pt x="124" y="60"/>
                  </a:lnTo>
                  <a:lnTo>
                    <a:pt x="124" y="60"/>
                  </a:lnTo>
                  <a:lnTo>
                    <a:pt x="124" y="70"/>
                  </a:lnTo>
                  <a:lnTo>
                    <a:pt x="124" y="70"/>
                  </a:lnTo>
                  <a:lnTo>
                    <a:pt x="124" y="72"/>
                  </a:lnTo>
                  <a:lnTo>
                    <a:pt x="126" y="72"/>
                  </a:lnTo>
                  <a:lnTo>
                    <a:pt x="126" y="72"/>
                  </a:lnTo>
                  <a:lnTo>
                    <a:pt x="130" y="70"/>
                  </a:lnTo>
                  <a:lnTo>
                    <a:pt x="130" y="70"/>
                  </a:lnTo>
                  <a:lnTo>
                    <a:pt x="130" y="68"/>
                  </a:lnTo>
                  <a:lnTo>
                    <a:pt x="130" y="68"/>
                  </a:lnTo>
                  <a:lnTo>
                    <a:pt x="130" y="58"/>
                  </a:lnTo>
                  <a:lnTo>
                    <a:pt x="130" y="58"/>
                  </a:lnTo>
                  <a:lnTo>
                    <a:pt x="128" y="54"/>
                  </a:lnTo>
                  <a:lnTo>
                    <a:pt x="124" y="52"/>
                  </a:lnTo>
                  <a:lnTo>
                    <a:pt x="124" y="52"/>
                  </a:lnTo>
                  <a:lnTo>
                    <a:pt x="112" y="44"/>
                  </a:lnTo>
                  <a:lnTo>
                    <a:pt x="112" y="44"/>
                  </a:lnTo>
                  <a:lnTo>
                    <a:pt x="106" y="36"/>
                  </a:lnTo>
                  <a:lnTo>
                    <a:pt x="106" y="36"/>
                  </a:lnTo>
                  <a:lnTo>
                    <a:pt x="104" y="32"/>
                  </a:lnTo>
                  <a:lnTo>
                    <a:pt x="104" y="26"/>
                  </a:lnTo>
                  <a:lnTo>
                    <a:pt x="104" y="26"/>
                  </a:lnTo>
                  <a:lnTo>
                    <a:pt x="104" y="18"/>
                  </a:lnTo>
                  <a:lnTo>
                    <a:pt x="108" y="12"/>
                  </a:lnTo>
                  <a:lnTo>
                    <a:pt x="108" y="12"/>
                  </a:lnTo>
                  <a:lnTo>
                    <a:pt x="114" y="8"/>
                  </a:lnTo>
                  <a:lnTo>
                    <a:pt x="124" y="6"/>
                  </a:lnTo>
                  <a:lnTo>
                    <a:pt x="124" y="0"/>
                  </a:lnTo>
                  <a:lnTo>
                    <a:pt x="132" y="0"/>
                  </a:lnTo>
                  <a:lnTo>
                    <a:pt x="132" y="6"/>
                  </a:lnTo>
                  <a:lnTo>
                    <a:pt x="132" y="6"/>
                  </a:lnTo>
                  <a:lnTo>
                    <a:pt x="140" y="8"/>
                  </a:lnTo>
                  <a:lnTo>
                    <a:pt x="146" y="12"/>
                  </a:lnTo>
                  <a:lnTo>
                    <a:pt x="146" y="12"/>
                  </a:lnTo>
                  <a:lnTo>
                    <a:pt x="150" y="18"/>
                  </a:lnTo>
                  <a:lnTo>
                    <a:pt x="150" y="26"/>
                  </a:lnTo>
                  <a:lnTo>
                    <a:pt x="150" y="26"/>
                  </a:lnTo>
                  <a:lnTo>
                    <a:pt x="150" y="28"/>
                  </a:lnTo>
                  <a:lnTo>
                    <a:pt x="150" y="28"/>
                  </a:lnTo>
                  <a:close/>
                  <a:moveTo>
                    <a:pt x="0" y="118"/>
                  </a:moveTo>
                  <a:lnTo>
                    <a:pt x="38" y="192"/>
                  </a:lnTo>
                  <a:lnTo>
                    <a:pt x="70" y="176"/>
                  </a:lnTo>
                  <a:lnTo>
                    <a:pt x="62" y="162"/>
                  </a:lnTo>
                  <a:lnTo>
                    <a:pt x="72" y="150"/>
                  </a:lnTo>
                  <a:lnTo>
                    <a:pt x="72" y="150"/>
                  </a:lnTo>
                  <a:lnTo>
                    <a:pt x="104" y="152"/>
                  </a:lnTo>
                  <a:lnTo>
                    <a:pt x="116" y="152"/>
                  </a:lnTo>
                  <a:lnTo>
                    <a:pt x="130" y="150"/>
                  </a:lnTo>
                  <a:lnTo>
                    <a:pt x="130" y="150"/>
                  </a:lnTo>
                  <a:lnTo>
                    <a:pt x="142" y="144"/>
                  </a:lnTo>
                  <a:lnTo>
                    <a:pt x="162" y="130"/>
                  </a:lnTo>
                  <a:lnTo>
                    <a:pt x="178" y="116"/>
                  </a:lnTo>
                  <a:lnTo>
                    <a:pt x="184" y="110"/>
                  </a:lnTo>
                  <a:lnTo>
                    <a:pt x="186" y="106"/>
                  </a:lnTo>
                  <a:lnTo>
                    <a:pt x="186" y="106"/>
                  </a:lnTo>
                  <a:lnTo>
                    <a:pt x="186" y="102"/>
                  </a:lnTo>
                  <a:lnTo>
                    <a:pt x="182" y="100"/>
                  </a:lnTo>
                  <a:lnTo>
                    <a:pt x="180" y="96"/>
                  </a:lnTo>
                  <a:lnTo>
                    <a:pt x="180" y="96"/>
                  </a:lnTo>
                  <a:lnTo>
                    <a:pt x="164" y="106"/>
                  </a:lnTo>
                  <a:lnTo>
                    <a:pt x="152" y="112"/>
                  </a:lnTo>
                  <a:lnTo>
                    <a:pt x="138" y="118"/>
                  </a:lnTo>
                  <a:lnTo>
                    <a:pt x="138" y="118"/>
                  </a:lnTo>
                  <a:lnTo>
                    <a:pt x="124" y="120"/>
                  </a:lnTo>
                  <a:lnTo>
                    <a:pt x="112" y="118"/>
                  </a:lnTo>
                  <a:lnTo>
                    <a:pt x="104" y="112"/>
                  </a:lnTo>
                  <a:lnTo>
                    <a:pt x="102" y="108"/>
                  </a:lnTo>
                  <a:lnTo>
                    <a:pt x="100" y="104"/>
                  </a:lnTo>
                  <a:lnTo>
                    <a:pt x="100" y="104"/>
                  </a:lnTo>
                  <a:lnTo>
                    <a:pt x="104" y="104"/>
                  </a:lnTo>
                  <a:lnTo>
                    <a:pt x="116" y="102"/>
                  </a:lnTo>
                  <a:lnTo>
                    <a:pt x="140" y="102"/>
                  </a:lnTo>
                  <a:lnTo>
                    <a:pt x="140" y="102"/>
                  </a:lnTo>
                  <a:lnTo>
                    <a:pt x="144" y="100"/>
                  </a:lnTo>
                  <a:lnTo>
                    <a:pt x="146" y="96"/>
                  </a:lnTo>
                  <a:lnTo>
                    <a:pt x="146" y="90"/>
                  </a:lnTo>
                  <a:lnTo>
                    <a:pt x="144" y="88"/>
                  </a:lnTo>
                  <a:lnTo>
                    <a:pt x="144" y="88"/>
                  </a:lnTo>
                  <a:lnTo>
                    <a:pt x="120" y="84"/>
                  </a:lnTo>
                  <a:lnTo>
                    <a:pt x="106" y="82"/>
                  </a:lnTo>
                  <a:lnTo>
                    <a:pt x="94" y="82"/>
                  </a:lnTo>
                  <a:lnTo>
                    <a:pt x="82" y="84"/>
                  </a:lnTo>
                  <a:lnTo>
                    <a:pt x="72" y="86"/>
                  </a:lnTo>
                  <a:lnTo>
                    <a:pt x="62" y="92"/>
                  </a:lnTo>
                  <a:lnTo>
                    <a:pt x="54" y="100"/>
                  </a:lnTo>
                  <a:lnTo>
                    <a:pt x="54" y="100"/>
                  </a:lnTo>
                  <a:lnTo>
                    <a:pt x="36" y="112"/>
                  </a:lnTo>
                  <a:lnTo>
                    <a:pt x="32" y="102"/>
                  </a:lnTo>
                  <a:lnTo>
                    <a:pt x="0" y="118"/>
                  </a:lnTo>
                  <a:close/>
                </a:path>
              </a:pathLst>
            </a:custGeom>
            <a:solidFill>
              <a:schemeClr val="bg1"/>
            </a:solidFill>
            <a:ln>
              <a:noFill/>
            </a:ln>
          </p:spPr>
          <p:txBody>
            <a:bodyPr vert="horz" wrap="square" lIns="91440" tIns="45720" rIns="91440" bIns="45720" numCol="1" anchor="t" anchorCtr="0" compatLnSpc="1"/>
            <a:lstStyle/>
            <a:p>
              <a:pPr algn="ctr" defTabSz="914400"/>
              <a:endParaRPr lang="zh-CN" altLang="en-US" dirty="0">
                <a:solidFill>
                  <a:srgbClr val="000000"/>
                </a:solidFill>
                <a:latin typeface="微软雅黑" panose="020B0503020204020204" pitchFamily="34" charset="-122"/>
                <a:ea typeface="微软雅黑" panose="020B0503020204020204" pitchFamily="34" charset="-122"/>
              </a:endParaRPr>
            </a:p>
          </p:txBody>
        </p:sp>
        <p:grpSp>
          <p:nvGrpSpPr>
            <p:cNvPr id="15" name="组 48"/>
            <p:cNvGrpSpPr/>
            <p:nvPr/>
          </p:nvGrpSpPr>
          <p:grpSpPr>
            <a:xfrm>
              <a:off x="9806748" y="3347288"/>
              <a:ext cx="698679" cy="739183"/>
              <a:chOff x="9260043" y="1514597"/>
              <a:chExt cx="684135" cy="723796"/>
            </a:xfrm>
            <a:solidFill>
              <a:schemeClr val="bg1"/>
            </a:solidFill>
          </p:grpSpPr>
          <p:sp>
            <p:nvSpPr>
              <p:cNvPr id="16" name="Freeform 150"/>
              <p:cNvSpPr>
                <a:spLocks noEditPoints="1"/>
              </p:cNvSpPr>
              <p:nvPr/>
            </p:nvSpPr>
            <p:spPr bwMode="auto">
              <a:xfrm>
                <a:off x="9289788" y="1574087"/>
                <a:ext cx="614730" cy="406515"/>
              </a:xfrm>
              <a:custGeom>
                <a:avLst/>
                <a:gdLst>
                  <a:gd name="T0" fmla="*/ 4 w 124"/>
                  <a:gd name="T1" fmla="*/ 0 h 82"/>
                  <a:gd name="T2" fmla="*/ 122 w 124"/>
                  <a:gd name="T3" fmla="*/ 0 h 82"/>
                  <a:gd name="T4" fmla="*/ 124 w 124"/>
                  <a:gd name="T5" fmla="*/ 0 h 82"/>
                  <a:gd name="T6" fmla="*/ 124 w 124"/>
                  <a:gd name="T7" fmla="*/ 2 h 82"/>
                  <a:gd name="T8" fmla="*/ 124 w 124"/>
                  <a:gd name="T9" fmla="*/ 80 h 82"/>
                  <a:gd name="T10" fmla="*/ 124 w 124"/>
                  <a:gd name="T11" fmla="*/ 82 h 82"/>
                  <a:gd name="T12" fmla="*/ 122 w 124"/>
                  <a:gd name="T13" fmla="*/ 82 h 82"/>
                  <a:gd name="T14" fmla="*/ 4 w 124"/>
                  <a:gd name="T15" fmla="*/ 82 h 82"/>
                  <a:gd name="T16" fmla="*/ 0 w 124"/>
                  <a:gd name="T17" fmla="*/ 82 h 82"/>
                  <a:gd name="T18" fmla="*/ 0 w 124"/>
                  <a:gd name="T19" fmla="*/ 80 h 82"/>
                  <a:gd name="T20" fmla="*/ 0 w 124"/>
                  <a:gd name="T21" fmla="*/ 2 h 82"/>
                  <a:gd name="T22" fmla="*/ 0 w 124"/>
                  <a:gd name="T23" fmla="*/ 0 h 82"/>
                  <a:gd name="T24" fmla="*/ 4 w 124"/>
                  <a:gd name="T25" fmla="*/ 0 h 82"/>
                  <a:gd name="T26" fmla="*/ 4 w 124"/>
                  <a:gd name="T27" fmla="*/ 0 h 82"/>
                  <a:gd name="T28" fmla="*/ 118 w 124"/>
                  <a:gd name="T29" fmla="*/ 6 h 82"/>
                  <a:gd name="T30" fmla="*/ 8 w 124"/>
                  <a:gd name="T31" fmla="*/ 6 h 82"/>
                  <a:gd name="T32" fmla="*/ 8 w 124"/>
                  <a:gd name="T33" fmla="*/ 76 h 82"/>
                  <a:gd name="T34" fmla="*/ 118 w 124"/>
                  <a:gd name="T35" fmla="*/ 76 h 82"/>
                  <a:gd name="T36" fmla="*/ 118 w 124"/>
                  <a:gd name="T37"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82">
                    <a:moveTo>
                      <a:pt x="4" y="0"/>
                    </a:moveTo>
                    <a:lnTo>
                      <a:pt x="122" y="0"/>
                    </a:lnTo>
                    <a:lnTo>
                      <a:pt x="124" y="0"/>
                    </a:lnTo>
                    <a:lnTo>
                      <a:pt x="124" y="2"/>
                    </a:lnTo>
                    <a:lnTo>
                      <a:pt x="124" y="80"/>
                    </a:lnTo>
                    <a:lnTo>
                      <a:pt x="124" y="82"/>
                    </a:lnTo>
                    <a:lnTo>
                      <a:pt x="122" y="82"/>
                    </a:lnTo>
                    <a:lnTo>
                      <a:pt x="4" y="82"/>
                    </a:lnTo>
                    <a:lnTo>
                      <a:pt x="0" y="82"/>
                    </a:lnTo>
                    <a:lnTo>
                      <a:pt x="0" y="80"/>
                    </a:lnTo>
                    <a:lnTo>
                      <a:pt x="0" y="2"/>
                    </a:lnTo>
                    <a:lnTo>
                      <a:pt x="0" y="0"/>
                    </a:lnTo>
                    <a:lnTo>
                      <a:pt x="4" y="0"/>
                    </a:lnTo>
                    <a:lnTo>
                      <a:pt x="4" y="0"/>
                    </a:lnTo>
                    <a:close/>
                    <a:moveTo>
                      <a:pt x="118" y="6"/>
                    </a:moveTo>
                    <a:lnTo>
                      <a:pt x="8" y="6"/>
                    </a:lnTo>
                    <a:lnTo>
                      <a:pt x="8" y="76"/>
                    </a:lnTo>
                    <a:lnTo>
                      <a:pt x="118" y="76"/>
                    </a:lnTo>
                    <a:lnTo>
                      <a:pt x="118" y="6"/>
                    </a:lnTo>
                    <a:close/>
                  </a:path>
                </a:pathLst>
              </a:custGeom>
              <a:grpFill/>
              <a:ln>
                <a:noFill/>
              </a:ln>
            </p:spPr>
            <p:txBody>
              <a:bodyPr vert="horz" wrap="square" lIns="91440" tIns="45720" rIns="91440" bIns="45720" numCol="1" anchor="t" anchorCtr="0" compatLnSpc="1"/>
              <a:lstStyle/>
              <a:p>
                <a:pPr defTabSz="914400"/>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7" name="Rectangle 151"/>
              <p:cNvSpPr>
                <a:spLocks noChangeArrowheads="1"/>
              </p:cNvSpPr>
              <p:nvPr/>
            </p:nvSpPr>
            <p:spPr bwMode="auto">
              <a:xfrm>
                <a:off x="9260043" y="1950857"/>
                <a:ext cx="684135" cy="79320"/>
              </a:xfrm>
              <a:prstGeom prst="rect">
                <a:avLst/>
              </a:prstGeom>
              <a:grpFill/>
              <a:ln>
                <a:noFill/>
              </a:ln>
            </p:spPr>
            <p:txBody>
              <a:bodyPr vert="horz" wrap="square" lIns="91440" tIns="45720" rIns="91440" bIns="45720" numCol="1" anchor="t" anchorCtr="0" compatLnSpc="1"/>
              <a:lstStyle/>
              <a:p>
                <a:pPr defTabSz="914400"/>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8" name="Rectangle 152"/>
              <p:cNvSpPr>
                <a:spLocks noChangeArrowheads="1"/>
              </p:cNvSpPr>
              <p:nvPr/>
            </p:nvSpPr>
            <p:spPr bwMode="auto">
              <a:xfrm>
                <a:off x="9260043" y="1514597"/>
                <a:ext cx="684135" cy="89235"/>
              </a:xfrm>
              <a:prstGeom prst="rect">
                <a:avLst/>
              </a:prstGeom>
              <a:grpFill/>
              <a:ln>
                <a:noFill/>
              </a:ln>
            </p:spPr>
            <p:txBody>
              <a:bodyPr vert="horz" wrap="square" lIns="91440" tIns="45720" rIns="91440" bIns="45720" numCol="1" anchor="t" anchorCtr="0" compatLnSpc="1"/>
              <a:lstStyle/>
              <a:p>
                <a:pPr defTabSz="914400"/>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9" name="Rectangle 153"/>
              <p:cNvSpPr>
                <a:spLocks noChangeArrowheads="1"/>
              </p:cNvSpPr>
              <p:nvPr/>
            </p:nvSpPr>
            <p:spPr bwMode="auto">
              <a:xfrm>
                <a:off x="9527748" y="1990518"/>
                <a:ext cx="148726" cy="208215"/>
              </a:xfrm>
              <a:prstGeom prst="rect">
                <a:avLst/>
              </a:prstGeom>
              <a:grpFill/>
              <a:ln>
                <a:noFill/>
              </a:ln>
            </p:spPr>
            <p:txBody>
              <a:bodyPr vert="horz" wrap="square" lIns="91440" tIns="45720" rIns="91440" bIns="45720" numCol="1" anchor="t" anchorCtr="0" compatLnSpc="1"/>
              <a:lstStyle/>
              <a:p>
                <a:pPr defTabSz="914400"/>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20" name="Rectangle 154"/>
              <p:cNvSpPr>
                <a:spLocks noChangeArrowheads="1"/>
              </p:cNvSpPr>
              <p:nvPr/>
            </p:nvSpPr>
            <p:spPr bwMode="auto">
              <a:xfrm>
                <a:off x="9398854" y="2168988"/>
                <a:ext cx="406515" cy="69405"/>
              </a:xfrm>
              <a:prstGeom prst="rect">
                <a:avLst/>
              </a:prstGeom>
              <a:grpFill/>
              <a:ln>
                <a:noFill/>
              </a:ln>
            </p:spPr>
            <p:txBody>
              <a:bodyPr vert="horz" wrap="square" lIns="91440" tIns="45720" rIns="91440" bIns="45720" numCol="1" anchor="t" anchorCtr="0" compatLnSpc="1"/>
              <a:lstStyle/>
              <a:p>
                <a:pPr defTabSz="914400"/>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21" name="Freeform 155"/>
              <p:cNvSpPr>
                <a:spLocks noEditPoints="1"/>
              </p:cNvSpPr>
              <p:nvPr/>
            </p:nvSpPr>
            <p:spPr bwMode="auto">
              <a:xfrm>
                <a:off x="9369108" y="1673237"/>
                <a:ext cx="456091" cy="237960"/>
              </a:xfrm>
              <a:custGeom>
                <a:avLst/>
                <a:gdLst>
                  <a:gd name="T0" fmla="*/ 0 w 92"/>
                  <a:gd name="T1" fmla="*/ 48 h 48"/>
                  <a:gd name="T2" fmla="*/ 8 w 92"/>
                  <a:gd name="T3" fmla="*/ 48 h 48"/>
                  <a:gd name="T4" fmla="*/ 8 w 92"/>
                  <a:gd name="T5" fmla="*/ 32 h 48"/>
                  <a:gd name="T6" fmla="*/ 0 w 92"/>
                  <a:gd name="T7" fmla="*/ 32 h 48"/>
                  <a:gd name="T8" fmla="*/ 0 w 92"/>
                  <a:gd name="T9" fmla="*/ 48 h 48"/>
                  <a:gd name="T10" fmla="*/ 0 w 92"/>
                  <a:gd name="T11" fmla="*/ 48 h 48"/>
                  <a:gd name="T12" fmla="*/ 84 w 92"/>
                  <a:gd name="T13" fmla="*/ 48 h 48"/>
                  <a:gd name="T14" fmla="*/ 92 w 92"/>
                  <a:gd name="T15" fmla="*/ 48 h 48"/>
                  <a:gd name="T16" fmla="*/ 92 w 92"/>
                  <a:gd name="T17" fmla="*/ 0 h 48"/>
                  <a:gd name="T18" fmla="*/ 84 w 92"/>
                  <a:gd name="T19" fmla="*/ 0 h 48"/>
                  <a:gd name="T20" fmla="*/ 84 w 92"/>
                  <a:gd name="T21" fmla="*/ 48 h 48"/>
                  <a:gd name="T22" fmla="*/ 84 w 92"/>
                  <a:gd name="T23" fmla="*/ 48 h 48"/>
                  <a:gd name="T24" fmla="*/ 72 w 92"/>
                  <a:gd name="T25" fmla="*/ 48 h 48"/>
                  <a:gd name="T26" fmla="*/ 80 w 92"/>
                  <a:gd name="T27" fmla="*/ 48 h 48"/>
                  <a:gd name="T28" fmla="*/ 80 w 92"/>
                  <a:gd name="T29" fmla="*/ 16 h 48"/>
                  <a:gd name="T30" fmla="*/ 72 w 92"/>
                  <a:gd name="T31" fmla="*/ 16 h 48"/>
                  <a:gd name="T32" fmla="*/ 72 w 92"/>
                  <a:gd name="T33" fmla="*/ 48 h 48"/>
                  <a:gd name="T34" fmla="*/ 72 w 92"/>
                  <a:gd name="T35" fmla="*/ 48 h 48"/>
                  <a:gd name="T36" fmla="*/ 60 w 92"/>
                  <a:gd name="T37" fmla="*/ 48 h 48"/>
                  <a:gd name="T38" fmla="*/ 68 w 92"/>
                  <a:gd name="T39" fmla="*/ 48 h 48"/>
                  <a:gd name="T40" fmla="*/ 68 w 92"/>
                  <a:gd name="T41" fmla="*/ 20 h 48"/>
                  <a:gd name="T42" fmla="*/ 60 w 92"/>
                  <a:gd name="T43" fmla="*/ 20 h 48"/>
                  <a:gd name="T44" fmla="*/ 60 w 92"/>
                  <a:gd name="T45" fmla="*/ 48 h 48"/>
                  <a:gd name="T46" fmla="*/ 60 w 92"/>
                  <a:gd name="T47" fmla="*/ 48 h 48"/>
                  <a:gd name="T48" fmla="*/ 48 w 92"/>
                  <a:gd name="T49" fmla="*/ 48 h 48"/>
                  <a:gd name="T50" fmla="*/ 56 w 92"/>
                  <a:gd name="T51" fmla="*/ 48 h 48"/>
                  <a:gd name="T52" fmla="*/ 56 w 92"/>
                  <a:gd name="T53" fmla="*/ 14 h 48"/>
                  <a:gd name="T54" fmla="*/ 48 w 92"/>
                  <a:gd name="T55" fmla="*/ 14 h 48"/>
                  <a:gd name="T56" fmla="*/ 48 w 92"/>
                  <a:gd name="T57" fmla="*/ 48 h 48"/>
                  <a:gd name="T58" fmla="*/ 48 w 92"/>
                  <a:gd name="T59" fmla="*/ 48 h 48"/>
                  <a:gd name="T60" fmla="*/ 36 w 92"/>
                  <a:gd name="T61" fmla="*/ 48 h 48"/>
                  <a:gd name="T62" fmla="*/ 44 w 92"/>
                  <a:gd name="T63" fmla="*/ 48 h 48"/>
                  <a:gd name="T64" fmla="*/ 44 w 92"/>
                  <a:gd name="T65" fmla="*/ 24 h 48"/>
                  <a:gd name="T66" fmla="*/ 36 w 92"/>
                  <a:gd name="T67" fmla="*/ 24 h 48"/>
                  <a:gd name="T68" fmla="*/ 36 w 92"/>
                  <a:gd name="T69" fmla="*/ 48 h 48"/>
                  <a:gd name="T70" fmla="*/ 36 w 92"/>
                  <a:gd name="T71" fmla="*/ 48 h 48"/>
                  <a:gd name="T72" fmla="*/ 24 w 92"/>
                  <a:gd name="T73" fmla="*/ 48 h 48"/>
                  <a:gd name="T74" fmla="*/ 32 w 92"/>
                  <a:gd name="T75" fmla="*/ 48 h 48"/>
                  <a:gd name="T76" fmla="*/ 32 w 92"/>
                  <a:gd name="T77" fmla="*/ 18 h 48"/>
                  <a:gd name="T78" fmla="*/ 24 w 92"/>
                  <a:gd name="T79" fmla="*/ 18 h 48"/>
                  <a:gd name="T80" fmla="*/ 24 w 92"/>
                  <a:gd name="T81" fmla="*/ 48 h 48"/>
                  <a:gd name="T82" fmla="*/ 24 w 92"/>
                  <a:gd name="T83" fmla="*/ 48 h 48"/>
                  <a:gd name="T84" fmla="*/ 12 w 92"/>
                  <a:gd name="T85" fmla="*/ 48 h 48"/>
                  <a:gd name="T86" fmla="*/ 20 w 92"/>
                  <a:gd name="T87" fmla="*/ 48 h 48"/>
                  <a:gd name="T88" fmla="*/ 20 w 92"/>
                  <a:gd name="T89" fmla="*/ 24 h 48"/>
                  <a:gd name="T90" fmla="*/ 12 w 92"/>
                  <a:gd name="T91" fmla="*/ 24 h 48"/>
                  <a:gd name="T92" fmla="*/ 12 w 92"/>
                  <a:gd name="T9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2" h="48">
                    <a:moveTo>
                      <a:pt x="0" y="48"/>
                    </a:moveTo>
                    <a:lnTo>
                      <a:pt x="8" y="48"/>
                    </a:lnTo>
                    <a:lnTo>
                      <a:pt x="8" y="32"/>
                    </a:lnTo>
                    <a:lnTo>
                      <a:pt x="0" y="32"/>
                    </a:lnTo>
                    <a:lnTo>
                      <a:pt x="0" y="48"/>
                    </a:lnTo>
                    <a:lnTo>
                      <a:pt x="0" y="48"/>
                    </a:lnTo>
                    <a:close/>
                    <a:moveTo>
                      <a:pt x="84" y="48"/>
                    </a:moveTo>
                    <a:lnTo>
                      <a:pt x="92" y="48"/>
                    </a:lnTo>
                    <a:lnTo>
                      <a:pt x="92" y="0"/>
                    </a:lnTo>
                    <a:lnTo>
                      <a:pt x="84" y="0"/>
                    </a:lnTo>
                    <a:lnTo>
                      <a:pt x="84" y="48"/>
                    </a:lnTo>
                    <a:lnTo>
                      <a:pt x="84" y="48"/>
                    </a:lnTo>
                    <a:close/>
                    <a:moveTo>
                      <a:pt x="72" y="48"/>
                    </a:moveTo>
                    <a:lnTo>
                      <a:pt x="80" y="48"/>
                    </a:lnTo>
                    <a:lnTo>
                      <a:pt x="80" y="16"/>
                    </a:lnTo>
                    <a:lnTo>
                      <a:pt x="72" y="16"/>
                    </a:lnTo>
                    <a:lnTo>
                      <a:pt x="72" y="48"/>
                    </a:lnTo>
                    <a:lnTo>
                      <a:pt x="72" y="48"/>
                    </a:lnTo>
                    <a:close/>
                    <a:moveTo>
                      <a:pt x="60" y="48"/>
                    </a:moveTo>
                    <a:lnTo>
                      <a:pt x="68" y="48"/>
                    </a:lnTo>
                    <a:lnTo>
                      <a:pt x="68" y="20"/>
                    </a:lnTo>
                    <a:lnTo>
                      <a:pt x="60" y="20"/>
                    </a:lnTo>
                    <a:lnTo>
                      <a:pt x="60" y="48"/>
                    </a:lnTo>
                    <a:lnTo>
                      <a:pt x="60" y="48"/>
                    </a:lnTo>
                    <a:close/>
                    <a:moveTo>
                      <a:pt x="48" y="48"/>
                    </a:moveTo>
                    <a:lnTo>
                      <a:pt x="56" y="48"/>
                    </a:lnTo>
                    <a:lnTo>
                      <a:pt x="56" y="14"/>
                    </a:lnTo>
                    <a:lnTo>
                      <a:pt x="48" y="14"/>
                    </a:lnTo>
                    <a:lnTo>
                      <a:pt x="48" y="48"/>
                    </a:lnTo>
                    <a:lnTo>
                      <a:pt x="48" y="48"/>
                    </a:lnTo>
                    <a:close/>
                    <a:moveTo>
                      <a:pt x="36" y="48"/>
                    </a:moveTo>
                    <a:lnTo>
                      <a:pt x="44" y="48"/>
                    </a:lnTo>
                    <a:lnTo>
                      <a:pt x="44" y="24"/>
                    </a:lnTo>
                    <a:lnTo>
                      <a:pt x="36" y="24"/>
                    </a:lnTo>
                    <a:lnTo>
                      <a:pt x="36" y="48"/>
                    </a:lnTo>
                    <a:lnTo>
                      <a:pt x="36" y="48"/>
                    </a:lnTo>
                    <a:close/>
                    <a:moveTo>
                      <a:pt x="24" y="48"/>
                    </a:moveTo>
                    <a:lnTo>
                      <a:pt x="32" y="48"/>
                    </a:lnTo>
                    <a:lnTo>
                      <a:pt x="32" y="18"/>
                    </a:lnTo>
                    <a:lnTo>
                      <a:pt x="24" y="18"/>
                    </a:lnTo>
                    <a:lnTo>
                      <a:pt x="24" y="48"/>
                    </a:lnTo>
                    <a:lnTo>
                      <a:pt x="24" y="48"/>
                    </a:lnTo>
                    <a:close/>
                    <a:moveTo>
                      <a:pt x="12" y="48"/>
                    </a:moveTo>
                    <a:lnTo>
                      <a:pt x="20" y="48"/>
                    </a:lnTo>
                    <a:lnTo>
                      <a:pt x="20" y="24"/>
                    </a:lnTo>
                    <a:lnTo>
                      <a:pt x="12" y="24"/>
                    </a:lnTo>
                    <a:lnTo>
                      <a:pt x="12" y="48"/>
                    </a:lnTo>
                    <a:close/>
                  </a:path>
                </a:pathLst>
              </a:custGeom>
              <a:grpFill/>
              <a:ln>
                <a:noFill/>
              </a:ln>
            </p:spPr>
            <p:txBody>
              <a:bodyPr vert="horz" wrap="square" lIns="91440" tIns="45720" rIns="91440" bIns="45720" numCol="1" anchor="t" anchorCtr="0" compatLnSpc="1"/>
              <a:lstStyle/>
              <a:p>
                <a:pPr defTabSz="914400"/>
                <a:endParaRPr lang="zh-CN" altLang="en-US" dirty="0">
                  <a:solidFill>
                    <a:srgbClr val="000000"/>
                  </a:solidFill>
                  <a:latin typeface="微软雅黑" panose="020B0503020204020204" pitchFamily="34" charset="-122"/>
                  <a:ea typeface="微软雅黑" panose="020B0503020204020204" pitchFamily="34" charset="-122"/>
                </a:endParaRPr>
              </a:p>
            </p:txBody>
          </p:sp>
        </p:grpSp>
      </p:grpSp>
      <p:sp>
        <p:nvSpPr>
          <p:cNvPr id="29" name="文本框 28"/>
          <p:cNvSpPr txBox="1"/>
          <p:nvPr/>
        </p:nvSpPr>
        <p:spPr>
          <a:xfrm>
            <a:off x="4799856" y="3336402"/>
            <a:ext cx="2592288" cy="923330"/>
          </a:xfrm>
          <a:prstGeom prst="rect">
            <a:avLst/>
          </a:prstGeom>
          <a:noFill/>
        </p:spPr>
        <p:txBody>
          <a:bodyPr wrap="square" rtlCol="0">
            <a:spAutoFit/>
          </a:bodyPr>
          <a:lstStyle/>
          <a:p>
            <a:pPr algn="ctr"/>
            <a:r>
              <a:rPr lang="zh-CN" altLang="en-US" b="1" dirty="0">
                <a:solidFill>
                  <a:srgbClr val="FEC306"/>
                </a:solidFill>
                <a:latin typeface="微软雅黑" panose="020B0503020204020204" pitchFamily="34" charset="-122"/>
                <a:ea typeface="微软雅黑" panose="020B0503020204020204" pitchFamily="34" charset="-122"/>
              </a:rPr>
              <a:t>为应用场景、产业需求提供“一站式”软硬件整体解决方案</a:t>
            </a:r>
            <a:endParaRPr lang="zh-CN" altLang="en-US" b="1" dirty="0">
              <a:solidFill>
                <a:srgbClr val="FEC30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960112" y="2794878"/>
            <a:ext cx="2271776" cy="1754326"/>
          </a:xfrm>
          <a:prstGeom prst="rect">
            <a:avLst/>
          </a:prstGeom>
          <a:solidFill>
            <a:schemeClr val="tx1">
              <a:lumMod val="85000"/>
              <a:lumOff val="15000"/>
            </a:schemeClr>
          </a:solidFill>
        </p:spPr>
        <p:txBody>
          <a:bodyPr wrap="none" rtlCol="0">
            <a:spAutoFit/>
          </a:bodyPr>
          <a:lstStyle/>
          <a:p>
            <a:r>
              <a:rPr lang="zh-CN" altLang="en-US" sz="5400" b="1" dirty="0" smtClean="0">
                <a:solidFill>
                  <a:schemeClr val="bg1"/>
                </a:solidFill>
              </a:rPr>
              <a:t>卖机器</a:t>
            </a:r>
            <a:endParaRPr lang="en-US" altLang="zh-CN" sz="5400" b="1" dirty="0" smtClean="0">
              <a:solidFill>
                <a:schemeClr val="bg1"/>
              </a:solidFill>
            </a:endParaRPr>
          </a:p>
          <a:p>
            <a:r>
              <a:rPr lang="zh-CN" altLang="en-US" sz="5400" b="1" dirty="0" smtClean="0">
                <a:solidFill>
                  <a:schemeClr val="bg1"/>
                </a:solidFill>
              </a:rPr>
              <a:t>卖耗材</a:t>
            </a:r>
            <a:endParaRPr lang="en-US" sz="54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456892"/>
            <a:ext cx="1836819" cy="1944216"/>
          </a:xfrm>
          <a:prstGeom prst="rect">
            <a:avLst/>
          </a:prstGeom>
          <a:solidFill>
            <a:srgbClr val="249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06139" y="2665700"/>
            <a:ext cx="2738081" cy="584775"/>
          </a:xfrm>
          <a:prstGeom prst="rect">
            <a:avLst/>
          </a:prstGeom>
          <a:noFill/>
        </p:spPr>
        <p:txBody>
          <a:bodyPr wrap="square" rtlCol="0">
            <a:spAutoFit/>
          </a:bodyPr>
          <a:lstStyle/>
          <a:p>
            <a:r>
              <a:rPr lang="en-US" altLang="zh-CN" sz="3200" b="1" dirty="0" smtClean="0">
                <a:solidFill>
                  <a:schemeClr val="bg1"/>
                </a:solidFill>
                <a:latin typeface="华文细黑" panose="02010600040101010101" pitchFamily="2" charset="-122"/>
                <a:ea typeface="华文细黑" panose="02010600040101010101" pitchFamily="2" charset="-122"/>
              </a:rPr>
              <a:t>04 </a:t>
            </a:r>
            <a:r>
              <a:rPr lang="zh-CN" altLang="en-US" sz="3200" b="1" dirty="0">
                <a:solidFill>
                  <a:schemeClr val="bg1"/>
                </a:solidFill>
                <a:latin typeface="华文细黑" panose="02010600040101010101" pitchFamily="2" charset="-122"/>
                <a:ea typeface="华文细黑" panose="02010600040101010101" pitchFamily="2" charset="-122"/>
              </a:rPr>
              <a:t>融资计划</a:t>
            </a:r>
            <a:endParaRPr lang="en-US" altLang="zh-CN" sz="3200" b="1" dirty="0">
              <a:solidFill>
                <a:schemeClr val="bg1"/>
              </a:solidFill>
              <a:latin typeface="华文细黑" panose="02010600040101010101" pitchFamily="2" charset="-122"/>
              <a:ea typeface="华文细黑" panose="02010600040101010101" pitchFamily="2" charset="-122"/>
            </a:endParaRPr>
          </a:p>
        </p:txBody>
      </p:sp>
      <p:cxnSp>
        <p:nvCxnSpPr>
          <p:cNvPr id="6" name="直接连接符 5"/>
          <p:cNvCxnSpPr/>
          <p:nvPr/>
        </p:nvCxnSpPr>
        <p:spPr>
          <a:xfrm>
            <a:off x="2349820" y="3428365"/>
            <a:ext cx="5524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285999" y="3628729"/>
            <a:ext cx="3360821" cy="338554"/>
          </a:xfrm>
          <a:prstGeom prst="rect">
            <a:avLst/>
          </a:prstGeom>
          <a:noFill/>
        </p:spPr>
        <p:txBody>
          <a:bodyPr wrap="square" rtlCol="0">
            <a:spAutoFit/>
          </a:bodyPr>
          <a:lstStyle/>
          <a:p>
            <a:r>
              <a:rPr lang="en-US" altLang="zh-CN" sz="1600" dirty="0">
                <a:solidFill>
                  <a:schemeClr val="bg1"/>
                </a:solidFill>
                <a:latin typeface="华文细黑" panose="02010600040101010101" pitchFamily="2" charset="-122"/>
                <a:ea typeface="华文细黑" panose="02010600040101010101" pitchFamily="2" charset="-122"/>
              </a:rPr>
              <a:t>FINANCING PLAN</a:t>
            </a:r>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8" name="矩形 7"/>
          <p:cNvSpPr/>
          <p:nvPr/>
        </p:nvSpPr>
        <p:spPr>
          <a:xfrm>
            <a:off x="6095998" y="2485961"/>
            <a:ext cx="6096002" cy="1944216"/>
          </a:xfrm>
          <a:prstGeom prst="rect">
            <a:avLst/>
          </a:prstGeom>
          <a:solidFill>
            <a:srgbClr val="249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4196" y="191259"/>
            <a:ext cx="1699449" cy="461665"/>
          </a:xfrm>
          <a:prstGeom prst="rect">
            <a:avLst/>
          </a:prstGeom>
          <a:noFill/>
        </p:spPr>
        <p:txBody>
          <a:bodyPr wrap="square" rtlCol="0">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rPr>
              <a:t>财务预测</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367654" y="740585"/>
            <a:ext cx="263200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13" name="图表 12"/>
          <p:cNvGraphicFramePr/>
          <p:nvPr/>
        </p:nvGraphicFramePr>
        <p:xfrm>
          <a:off x="1055440" y="878435"/>
          <a:ext cx="9865096" cy="3618462"/>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4" name="表格 3"/>
          <p:cNvGraphicFramePr>
            <a:graphicFrameLocks noGrp="1"/>
          </p:cNvGraphicFramePr>
          <p:nvPr/>
        </p:nvGraphicFramePr>
        <p:xfrm>
          <a:off x="1127449" y="4810070"/>
          <a:ext cx="9865098" cy="1715274"/>
        </p:xfrm>
        <a:graphic>
          <a:graphicData uri="http://schemas.openxmlformats.org/drawingml/2006/table">
            <a:tbl>
              <a:tblPr>
                <a:tableStyleId>{BC89EF96-8CEA-46FF-86C4-4CE0E7609802}</a:tableStyleId>
              </a:tblPr>
              <a:tblGrid>
                <a:gridCol w="1096122"/>
                <a:gridCol w="1096122"/>
                <a:gridCol w="1096122"/>
                <a:gridCol w="1096122"/>
                <a:gridCol w="1096122"/>
                <a:gridCol w="1096122"/>
                <a:gridCol w="1096122"/>
                <a:gridCol w="1212732"/>
                <a:gridCol w="979512"/>
              </a:tblGrid>
              <a:tr h="750777">
                <a:tc>
                  <a:txBody>
                    <a:bodyPr/>
                    <a:lstStyle/>
                    <a:p>
                      <a:pPr algn="ctr" rtl="0" fontAlgn="ctr"/>
                      <a:r>
                        <a:rPr lang="zh-CN" altLang="en-US" sz="1400" b="1" u="none" strike="noStrike" dirty="0">
                          <a:solidFill>
                            <a:schemeClr val="bg1"/>
                          </a:solidFill>
                          <a:effectLst/>
                          <a:latin typeface="微软雅黑" panose="020B0503020204020204" pitchFamily="34" charset="-122"/>
                          <a:ea typeface="微软雅黑" panose="020B0503020204020204" pitchFamily="34" charset="-122"/>
                        </a:rPr>
                        <a:t>盈利来源</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400" b="1" u="none" strike="noStrike" dirty="0">
                          <a:solidFill>
                            <a:schemeClr val="bg1"/>
                          </a:solidFill>
                          <a:effectLst/>
                          <a:latin typeface="微软雅黑" panose="020B0503020204020204" pitchFamily="34" charset="-122"/>
                          <a:ea typeface="微软雅黑" panose="020B0503020204020204" pitchFamily="34" charset="-122"/>
                        </a:rPr>
                        <a:t>技术咨询</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400" b="1" u="none" strike="noStrike" dirty="0">
                          <a:solidFill>
                            <a:schemeClr val="bg1"/>
                          </a:solidFill>
                          <a:effectLst/>
                          <a:latin typeface="微软雅黑" panose="020B0503020204020204" pitchFamily="34" charset="-122"/>
                          <a:ea typeface="微软雅黑" panose="020B0503020204020204" pitchFamily="34" charset="-122"/>
                        </a:rPr>
                        <a:t>联合申报</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400" b="1" u="none" strike="noStrike" dirty="0">
                          <a:solidFill>
                            <a:schemeClr val="bg1"/>
                          </a:solidFill>
                          <a:effectLst/>
                          <a:latin typeface="微软雅黑" panose="020B0503020204020204" pitchFamily="34" charset="-122"/>
                          <a:ea typeface="微软雅黑" panose="020B0503020204020204" pitchFamily="34" charset="-122"/>
                        </a:rPr>
                        <a:t>产品销售</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400" b="1" u="none" strike="noStrike" dirty="0">
                          <a:solidFill>
                            <a:schemeClr val="bg1"/>
                          </a:solidFill>
                          <a:effectLst/>
                          <a:latin typeface="微软雅黑" panose="020B0503020204020204" pitchFamily="34" charset="-122"/>
                          <a:ea typeface="微软雅黑" panose="020B0503020204020204" pitchFamily="34" charset="-122"/>
                        </a:rPr>
                        <a:t>平台建设</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400" b="1" u="none" strike="noStrike" dirty="0">
                          <a:solidFill>
                            <a:schemeClr val="bg1"/>
                          </a:solidFill>
                          <a:effectLst/>
                          <a:latin typeface="微软雅黑" panose="020B0503020204020204" pitchFamily="34" charset="-122"/>
                          <a:ea typeface="微软雅黑" panose="020B0503020204020204" pitchFamily="34" charset="-122"/>
                        </a:rPr>
                        <a:t>数据服务</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400" b="1" u="none" strike="noStrike" dirty="0">
                          <a:solidFill>
                            <a:schemeClr val="bg1"/>
                          </a:solidFill>
                          <a:effectLst/>
                          <a:latin typeface="微软雅黑" panose="020B0503020204020204" pitchFamily="34" charset="-122"/>
                          <a:ea typeface="微软雅黑" panose="020B0503020204020204" pitchFamily="34" charset="-122"/>
                        </a:rPr>
                        <a:t>机器人租赁</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400" b="1" u="none" strike="noStrike" dirty="0">
                          <a:solidFill>
                            <a:schemeClr val="bg1"/>
                          </a:solidFill>
                          <a:effectLst/>
                          <a:latin typeface="微软雅黑" panose="020B0503020204020204" pitchFamily="34" charset="-122"/>
                          <a:ea typeface="微软雅黑" panose="020B0503020204020204" pitchFamily="34" charset="-122"/>
                        </a:rPr>
                        <a:t>实验室建设＆课程体系输出</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zh-CN" altLang="en-US" sz="1400" b="1" u="none" strike="noStrike" dirty="0">
                          <a:solidFill>
                            <a:schemeClr val="bg1"/>
                          </a:solidFill>
                          <a:effectLst/>
                          <a:latin typeface="微软雅黑" panose="020B0503020204020204" pitchFamily="34" charset="-122"/>
                          <a:ea typeface="微软雅黑" panose="020B0503020204020204" pitchFamily="34" charset="-122"/>
                        </a:rPr>
                        <a:t>总收入</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r>
              <a:tr h="321499">
                <a:tc>
                  <a:txBody>
                    <a:bodyPr/>
                    <a:lstStyle/>
                    <a:p>
                      <a:pPr algn="ctr" rtl="0" fontAlgn="ctr"/>
                      <a:r>
                        <a:rPr lang="zh-CN" altLang="en-US" sz="1400" b="0" u="none" strike="noStrike" dirty="0">
                          <a:solidFill>
                            <a:schemeClr val="bg1"/>
                          </a:solidFill>
                          <a:effectLst/>
                          <a:latin typeface="微软雅黑" panose="020B0503020204020204" pitchFamily="34" charset="-122"/>
                          <a:ea typeface="微软雅黑" panose="020B0503020204020204" pitchFamily="34" charset="-122"/>
                        </a:rPr>
                        <a:t>第三年</a:t>
                      </a:r>
                      <a:endParaRPr lang="zh-CN" altLang="en-US"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u="none" strike="noStrike">
                          <a:solidFill>
                            <a:schemeClr val="bg1"/>
                          </a:solidFill>
                          <a:effectLst/>
                          <a:latin typeface="微软雅黑" panose="020B0503020204020204" pitchFamily="34" charset="-122"/>
                          <a:ea typeface="微软雅黑" panose="020B0503020204020204" pitchFamily="34" charset="-122"/>
                        </a:rPr>
                        <a:t>50</a:t>
                      </a:r>
                      <a:endParaRPr lang="en-US" altLang="zh-CN" sz="1400" b="0" i="0" u="none" strike="noStrike">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u="none" strike="noStrike" dirty="0">
                          <a:solidFill>
                            <a:schemeClr val="bg1"/>
                          </a:solidFill>
                          <a:effectLst/>
                          <a:latin typeface="微软雅黑" panose="020B0503020204020204" pitchFamily="34" charset="-122"/>
                          <a:ea typeface="微软雅黑" panose="020B0503020204020204" pitchFamily="34" charset="-122"/>
                        </a:rPr>
                        <a:t>700</a:t>
                      </a:r>
                      <a:endParaRPr lang="en-US" altLang="zh-CN"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u="none" strike="noStrike" dirty="0">
                          <a:solidFill>
                            <a:schemeClr val="bg1"/>
                          </a:solidFill>
                          <a:effectLst/>
                          <a:latin typeface="微软雅黑" panose="020B0503020204020204" pitchFamily="34" charset="-122"/>
                          <a:ea typeface="微软雅黑" panose="020B0503020204020204" pitchFamily="34" charset="-122"/>
                        </a:rPr>
                        <a:t>100</a:t>
                      </a:r>
                      <a:endParaRPr lang="en-US" altLang="zh-CN"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u="none" strike="noStrike">
                          <a:solidFill>
                            <a:schemeClr val="bg1"/>
                          </a:solidFill>
                          <a:effectLst/>
                          <a:latin typeface="微软雅黑" panose="020B0503020204020204" pitchFamily="34" charset="-122"/>
                          <a:ea typeface="微软雅黑" panose="020B0503020204020204" pitchFamily="34" charset="-122"/>
                        </a:rPr>
                        <a:t>100</a:t>
                      </a:r>
                      <a:endParaRPr lang="en-US" altLang="zh-CN" sz="1400" b="0" i="0" u="none" strike="noStrike">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u="none" strike="noStrike" dirty="0">
                          <a:solidFill>
                            <a:schemeClr val="bg1"/>
                          </a:solidFill>
                          <a:effectLst/>
                          <a:latin typeface="微软雅黑" panose="020B0503020204020204" pitchFamily="34" charset="-122"/>
                          <a:ea typeface="微软雅黑" panose="020B0503020204020204" pitchFamily="34" charset="-122"/>
                        </a:rPr>
                        <a:t>50</a:t>
                      </a:r>
                      <a:endParaRPr lang="en-US" altLang="zh-CN"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u="none" strike="noStrike" dirty="0">
                          <a:solidFill>
                            <a:schemeClr val="bg1"/>
                          </a:solidFill>
                          <a:effectLst/>
                          <a:latin typeface="微软雅黑" panose="020B0503020204020204" pitchFamily="34" charset="-122"/>
                          <a:ea typeface="微软雅黑" panose="020B0503020204020204" pitchFamily="34" charset="-122"/>
                        </a:rPr>
                        <a:t>50</a:t>
                      </a:r>
                      <a:endParaRPr lang="en-US" altLang="zh-CN"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u="none" strike="noStrike" dirty="0">
                          <a:solidFill>
                            <a:schemeClr val="bg1"/>
                          </a:solidFill>
                          <a:effectLst/>
                          <a:latin typeface="微软雅黑" panose="020B0503020204020204" pitchFamily="34" charset="-122"/>
                          <a:ea typeface="微软雅黑" panose="020B0503020204020204" pitchFamily="34" charset="-122"/>
                        </a:rPr>
                        <a:t>100</a:t>
                      </a:r>
                      <a:endParaRPr lang="en-US" altLang="zh-CN"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b="0" u="none" strike="noStrike" dirty="0">
                          <a:solidFill>
                            <a:schemeClr val="bg1"/>
                          </a:solidFill>
                          <a:effectLst/>
                          <a:latin typeface="微软雅黑" panose="020B0503020204020204" pitchFamily="34" charset="-122"/>
                          <a:ea typeface="微软雅黑" panose="020B0503020204020204" pitchFamily="34" charset="-122"/>
                        </a:rPr>
                        <a:t>1,100</a:t>
                      </a:r>
                      <a:endParaRPr lang="en-US" altLang="zh-CN"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r>
              <a:tr h="321499">
                <a:tc>
                  <a:txBody>
                    <a:bodyPr/>
                    <a:lstStyle/>
                    <a:p>
                      <a:pPr algn="ctr" rtl="0" fontAlgn="ctr"/>
                      <a:r>
                        <a:rPr lang="zh-CN" altLang="en-US" sz="1400" b="0" u="none" strike="noStrike" dirty="0">
                          <a:solidFill>
                            <a:schemeClr val="bg1"/>
                          </a:solidFill>
                          <a:effectLst/>
                          <a:latin typeface="微软雅黑" panose="020B0503020204020204" pitchFamily="34" charset="-122"/>
                          <a:ea typeface="微软雅黑" panose="020B0503020204020204" pitchFamily="34" charset="-122"/>
                        </a:rPr>
                        <a:t>第四年</a:t>
                      </a:r>
                      <a:endParaRPr lang="zh-CN" altLang="en-US"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u="none" strike="noStrike">
                          <a:solidFill>
                            <a:schemeClr val="bg1"/>
                          </a:solidFill>
                          <a:effectLst/>
                          <a:latin typeface="微软雅黑" panose="020B0503020204020204" pitchFamily="34" charset="-122"/>
                          <a:ea typeface="微软雅黑" panose="020B0503020204020204" pitchFamily="34" charset="-122"/>
                        </a:rPr>
                        <a:t>200</a:t>
                      </a:r>
                      <a:endParaRPr lang="en-US" altLang="zh-CN" sz="1400" b="0" i="0" u="none" strike="noStrike">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u="none" strike="noStrike" dirty="0">
                          <a:solidFill>
                            <a:schemeClr val="bg1"/>
                          </a:solidFill>
                          <a:effectLst/>
                          <a:latin typeface="微软雅黑" panose="020B0503020204020204" pitchFamily="34" charset="-122"/>
                          <a:ea typeface="微软雅黑" panose="020B0503020204020204" pitchFamily="34" charset="-122"/>
                        </a:rPr>
                        <a:t>1000</a:t>
                      </a:r>
                      <a:endParaRPr lang="en-US" altLang="zh-CN"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u="none" strike="noStrike" dirty="0">
                          <a:solidFill>
                            <a:schemeClr val="bg1"/>
                          </a:solidFill>
                          <a:effectLst/>
                          <a:latin typeface="微软雅黑" panose="020B0503020204020204" pitchFamily="34" charset="-122"/>
                          <a:ea typeface="微软雅黑" panose="020B0503020204020204" pitchFamily="34" charset="-122"/>
                        </a:rPr>
                        <a:t>500</a:t>
                      </a:r>
                      <a:endParaRPr lang="en-US" altLang="zh-CN"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u="none" strike="noStrike" dirty="0">
                          <a:solidFill>
                            <a:schemeClr val="bg1"/>
                          </a:solidFill>
                          <a:effectLst/>
                          <a:latin typeface="微软雅黑" panose="020B0503020204020204" pitchFamily="34" charset="-122"/>
                          <a:ea typeface="微软雅黑" panose="020B0503020204020204" pitchFamily="34" charset="-122"/>
                        </a:rPr>
                        <a:t>500</a:t>
                      </a:r>
                      <a:endParaRPr lang="en-US" altLang="zh-CN"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u="none" strike="noStrike" dirty="0">
                          <a:solidFill>
                            <a:schemeClr val="bg1"/>
                          </a:solidFill>
                          <a:effectLst/>
                          <a:latin typeface="微软雅黑" panose="020B0503020204020204" pitchFamily="34" charset="-122"/>
                          <a:ea typeface="微软雅黑" panose="020B0503020204020204" pitchFamily="34" charset="-122"/>
                        </a:rPr>
                        <a:t>100</a:t>
                      </a:r>
                      <a:endParaRPr lang="en-US" altLang="zh-CN"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u="none" strike="noStrike" dirty="0">
                          <a:solidFill>
                            <a:schemeClr val="bg1"/>
                          </a:solidFill>
                          <a:effectLst/>
                          <a:latin typeface="微软雅黑" panose="020B0503020204020204" pitchFamily="34" charset="-122"/>
                          <a:ea typeface="微软雅黑" panose="020B0503020204020204" pitchFamily="34" charset="-122"/>
                        </a:rPr>
                        <a:t>200</a:t>
                      </a:r>
                      <a:endParaRPr lang="en-US" altLang="zh-CN"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u="none" strike="noStrike" dirty="0">
                          <a:solidFill>
                            <a:schemeClr val="bg1"/>
                          </a:solidFill>
                          <a:effectLst/>
                          <a:latin typeface="微软雅黑" panose="020B0503020204020204" pitchFamily="34" charset="-122"/>
                          <a:ea typeface="微软雅黑" panose="020B0503020204020204" pitchFamily="34" charset="-122"/>
                        </a:rPr>
                        <a:t>500</a:t>
                      </a:r>
                      <a:endParaRPr lang="en-US" altLang="zh-CN"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b="0" u="none" strike="noStrike" dirty="0">
                          <a:solidFill>
                            <a:schemeClr val="bg1"/>
                          </a:solidFill>
                          <a:effectLst/>
                          <a:latin typeface="微软雅黑" panose="020B0503020204020204" pitchFamily="34" charset="-122"/>
                          <a:ea typeface="微软雅黑" panose="020B0503020204020204" pitchFamily="34" charset="-122"/>
                        </a:rPr>
                        <a:t>3,000</a:t>
                      </a:r>
                      <a:endParaRPr lang="en-US" altLang="zh-CN"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r>
              <a:tr h="321499">
                <a:tc>
                  <a:txBody>
                    <a:bodyPr/>
                    <a:lstStyle/>
                    <a:p>
                      <a:pPr algn="ctr" rtl="0" fontAlgn="ctr"/>
                      <a:r>
                        <a:rPr lang="zh-CN" altLang="en-US" sz="1400" b="0" u="none" strike="noStrike" dirty="0">
                          <a:solidFill>
                            <a:schemeClr val="bg1"/>
                          </a:solidFill>
                          <a:effectLst/>
                          <a:latin typeface="微软雅黑" panose="020B0503020204020204" pitchFamily="34" charset="-122"/>
                          <a:ea typeface="微软雅黑" panose="020B0503020204020204" pitchFamily="34" charset="-122"/>
                        </a:rPr>
                        <a:t>第五年</a:t>
                      </a:r>
                      <a:endParaRPr lang="zh-CN" altLang="en-US"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u="none" strike="noStrike">
                          <a:solidFill>
                            <a:schemeClr val="bg1"/>
                          </a:solidFill>
                          <a:effectLst/>
                          <a:latin typeface="微软雅黑" panose="020B0503020204020204" pitchFamily="34" charset="-122"/>
                          <a:ea typeface="微软雅黑" panose="020B0503020204020204" pitchFamily="34" charset="-122"/>
                        </a:rPr>
                        <a:t>300</a:t>
                      </a:r>
                      <a:endParaRPr lang="en-US" altLang="zh-CN" sz="1400" b="0" i="0" u="none" strike="noStrike">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600" u="none" strike="noStrike">
                          <a:solidFill>
                            <a:schemeClr val="bg1"/>
                          </a:solidFill>
                          <a:effectLst/>
                          <a:latin typeface="微软雅黑" panose="020B0503020204020204" pitchFamily="34" charset="-122"/>
                          <a:ea typeface="微软雅黑" panose="020B0503020204020204" pitchFamily="34" charset="-122"/>
                        </a:rPr>
                        <a:t>1500</a:t>
                      </a:r>
                      <a:endParaRPr lang="en-US" altLang="zh-CN" sz="1600" b="0" i="0" u="none" strike="noStrike">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u="none" strike="noStrike" dirty="0">
                          <a:solidFill>
                            <a:schemeClr val="bg1"/>
                          </a:solidFill>
                          <a:effectLst/>
                          <a:latin typeface="微软雅黑" panose="020B0503020204020204" pitchFamily="34" charset="-122"/>
                          <a:ea typeface="微软雅黑" panose="020B0503020204020204" pitchFamily="34" charset="-122"/>
                        </a:rPr>
                        <a:t>3000</a:t>
                      </a:r>
                      <a:endParaRPr lang="en-US" altLang="zh-CN"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u="none" strike="noStrike" dirty="0">
                          <a:solidFill>
                            <a:schemeClr val="bg1"/>
                          </a:solidFill>
                          <a:effectLst/>
                          <a:latin typeface="微软雅黑" panose="020B0503020204020204" pitchFamily="34" charset="-122"/>
                          <a:ea typeface="微软雅黑" panose="020B0503020204020204" pitchFamily="34" charset="-122"/>
                        </a:rPr>
                        <a:t>1000</a:t>
                      </a:r>
                      <a:endParaRPr lang="en-US" altLang="zh-CN"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u="none" strike="noStrike" dirty="0">
                          <a:solidFill>
                            <a:schemeClr val="bg1"/>
                          </a:solidFill>
                          <a:effectLst/>
                          <a:latin typeface="微软雅黑" panose="020B0503020204020204" pitchFamily="34" charset="-122"/>
                          <a:ea typeface="微软雅黑" panose="020B0503020204020204" pitchFamily="34" charset="-122"/>
                        </a:rPr>
                        <a:t>500</a:t>
                      </a:r>
                      <a:endParaRPr lang="en-US" altLang="zh-CN"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u="none" strike="noStrike" dirty="0">
                          <a:solidFill>
                            <a:schemeClr val="bg1"/>
                          </a:solidFill>
                          <a:effectLst/>
                          <a:latin typeface="微软雅黑" panose="020B0503020204020204" pitchFamily="34" charset="-122"/>
                          <a:ea typeface="微软雅黑" panose="020B0503020204020204" pitchFamily="34" charset="-122"/>
                        </a:rPr>
                        <a:t>1000</a:t>
                      </a:r>
                      <a:endParaRPr lang="en-US" altLang="zh-CN"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u="none" strike="noStrike" dirty="0">
                          <a:solidFill>
                            <a:schemeClr val="bg1"/>
                          </a:solidFill>
                          <a:effectLst/>
                          <a:latin typeface="微软雅黑" panose="020B0503020204020204" pitchFamily="34" charset="-122"/>
                          <a:ea typeface="微软雅黑" panose="020B0503020204020204" pitchFamily="34" charset="-122"/>
                        </a:rPr>
                        <a:t>1500</a:t>
                      </a:r>
                      <a:endParaRPr lang="en-US" altLang="zh-CN"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rtl="0" fontAlgn="ctr"/>
                      <a:r>
                        <a:rPr lang="en-US" altLang="zh-CN" sz="1400" b="0" u="none" strike="noStrike" dirty="0">
                          <a:solidFill>
                            <a:schemeClr val="bg1"/>
                          </a:solidFill>
                          <a:effectLst/>
                          <a:latin typeface="微软雅黑" panose="020B0503020204020204" pitchFamily="34" charset="-122"/>
                          <a:ea typeface="微软雅黑" panose="020B0503020204020204" pitchFamily="34" charset="-122"/>
                        </a:rPr>
                        <a:t>8,800</a:t>
                      </a:r>
                      <a:endParaRPr lang="en-US" altLang="zh-CN" sz="140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tc>
              </a:tr>
            </a:tbl>
          </a:graphicData>
        </a:graphic>
      </p:graphicFrame>
      <p:sp>
        <p:nvSpPr>
          <p:cNvPr id="5" name="文本框 4"/>
          <p:cNvSpPr txBox="1"/>
          <p:nvPr/>
        </p:nvSpPr>
        <p:spPr>
          <a:xfrm>
            <a:off x="2783632" y="3789040"/>
            <a:ext cx="1080120" cy="369332"/>
          </a:xfrm>
          <a:prstGeom prst="rect">
            <a:avLst/>
          </a:prstGeom>
          <a:noFill/>
        </p:spPr>
        <p:txBody>
          <a:bodyPr wrap="square" rtlCol="0">
            <a:spAutoFit/>
          </a:bodyPr>
          <a:lstStyle/>
          <a:p>
            <a:r>
              <a:rPr lang="zh-CN" altLang="en-US" dirty="0">
                <a:solidFill>
                  <a:schemeClr val="bg1"/>
                </a:solidFill>
              </a:rPr>
              <a:t>第三年</a:t>
            </a:r>
            <a:endParaRPr lang="zh-CN" altLang="en-US" dirty="0">
              <a:solidFill>
                <a:schemeClr val="bg1"/>
              </a:solidFill>
            </a:endParaRPr>
          </a:p>
        </p:txBody>
      </p:sp>
      <p:sp>
        <p:nvSpPr>
          <p:cNvPr id="11" name="文本框 10"/>
          <p:cNvSpPr txBox="1"/>
          <p:nvPr/>
        </p:nvSpPr>
        <p:spPr>
          <a:xfrm>
            <a:off x="5787368" y="3789040"/>
            <a:ext cx="1080120" cy="369332"/>
          </a:xfrm>
          <a:prstGeom prst="rect">
            <a:avLst/>
          </a:prstGeom>
          <a:noFill/>
        </p:spPr>
        <p:txBody>
          <a:bodyPr wrap="square" rtlCol="0">
            <a:spAutoFit/>
          </a:bodyPr>
          <a:lstStyle/>
          <a:p>
            <a:r>
              <a:rPr lang="zh-CN" altLang="en-US" dirty="0">
                <a:solidFill>
                  <a:schemeClr val="bg1"/>
                </a:solidFill>
              </a:rPr>
              <a:t>第四年</a:t>
            </a:r>
            <a:endParaRPr lang="zh-CN" altLang="en-US" dirty="0">
              <a:solidFill>
                <a:schemeClr val="bg1"/>
              </a:solidFill>
            </a:endParaRPr>
          </a:p>
        </p:txBody>
      </p:sp>
      <p:sp>
        <p:nvSpPr>
          <p:cNvPr id="12" name="文本框 11"/>
          <p:cNvSpPr txBox="1"/>
          <p:nvPr/>
        </p:nvSpPr>
        <p:spPr>
          <a:xfrm>
            <a:off x="8770144" y="3789040"/>
            <a:ext cx="1080120" cy="369332"/>
          </a:xfrm>
          <a:prstGeom prst="rect">
            <a:avLst/>
          </a:prstGeom>
          <a:noFill/>
        </p:spPr>
        <p:txBody>
          <a:bodyPr wrap="square" rtlCol="0">
            <a:spAutoFit/>
          </a:bodyPr>
          <a:lstStyle/>
          <a:p>
            <a:r>
              <a:rPr lang="zh-CN" altLang="en-US" dirty="0">
                <a:solidFill>
                  <a:schemeClr val="bg1"/>
                </a:solidFill>
              </a:rPr>
              <a:t>第五年</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4196" y="191259"/>
            <a:ext cx="1699449" cy="461665"/>
          </a:xfrm>
          <a:prstGeom prst="rect">
            <a:avLst/>
          </a:prstGeom>
          <a:noFill/>
        </p:spPr>
        <p:txBody>
          <a:bodyPr wrap="square" rtlCol="0">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rPr>
              <a:t>融资需求</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367654" y="740585"/>
            <a:ext cx="263200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059394" y="4653136"/>
            <a:ext cx="1728192" cy="1015663"/>
          </a:xfrm>
          <a:prstGeom prst="rect">
            <a:avLst/>
          </a:prstGeom>
          <a:noFill/>
        </p:spPr>
        <p:txBody>
          <a:bodyPr wrap="square" rtlCol="0">
            <a:spAutoFit/>
          </a:bodyPr>
          <a:lstStyle/>
          <a:p>
            <a:pPr algn="ctr"/>
            <a:r>
              <a:rPr lang="zh-CN" altLang="en-US" sz="2000" b="1" dirty="0">
                <a:solidFill>
                  <a:srgbClr val="66C0EA"/>
                </a:solidFill>
                <a:latin typeface="微软雅黑" panose="020B0503020204020204" pitchFamily="34" charset="-122"/>
                <a:ea typeface="微软雅黑" panose="020B0503020204020204" pitchFamily="34" charset="-122"/>
              </a:rPr>
              <a:t>天使</a:t>
            </a:r>
            <a:r>
              <a:rPr lang="en-US" altLang="zh-CN" sz="2000" b="1" dirty="0">
                <a:solidFill>
                  <a:srgbClr val="66C0EA"/>
                </a:solidFill>
                <a:latin typeface="微软雅黑" panose="020B0503020204020204" pitchFamily="34" charset="-122"/>
                <a:ea typeface="微软雅黑" panose="020B0503020204020204" pitchFamily="34" charset="-122"/>
              </a:rPr>
              <a:t> </a:t>
            </a:r>
            <a:r>
              <a:rPr lang="zh-CN" altLang="en-US" sz="2000" b="1" dirty="0">
                <a:solidFill>
                  <a:srgbClr val="66C0EA"/>
                </a:solidFill>
                <a:latin typeface="微软雅黑" panose="020B0503020204020204" pitchFamily="34" charset="-122"/>
                <a:ea typeface="微软雅黑" panose="020B0503020204020204" pitchFamily="34" charset="-122"/>
              </a:rPr>
              <a:t>轮 </a:t>
            </a:r>
            <a:endParaRPr lang="en-US" altLang="zh-CN" sz="2000" b="1" dirty="0">
              <a:solidFill>
                <a:srgbClr val="66C0EA"/>
              </a:solidFill>
              <a:latin typeface="微软雅黑" panose="020B0503020204020204" pitchFamily="34" charset="-122"/>
              <a:ea typeface="微软雅黑" panose="020B0503020204020204" pitchFamily="34" charset="-122"/>
            </a:endParaRPr>
          </a:p>
          <a:p>
            <a:pPr algn="ctr"/>
            <a:r>
              <a:rPr lang="en-US" altLang="zh-CN" sz="2000" b="1" dirty="0">
                <a:solidFill>
                  <a:srgbClr val="66C0EA"/>
                </a:solidFill>
                <a:latin typeface="微软雅黑" panose="020B0503020204020204" pitchFamily="34" charset="-122"/>
                <a:ea typeface="微软雅黑" panose="020B0503020204020204" pitchFamily="34" charset="-122"/>
              </a:rPr>
              <a:t>1600</a:t>
            </a:r>
            <a:r>
              <a:rPr lang="zh-CN" altLang="en-US" sz="2000" b="1" dirty="0">
                <a:solidFill>
                  <a:srgbClr val="66C0EA"/>
                </a:solidFill>
                <a:latin typeface="微软雅黑" panose="020B0503020204020204" pitchFamily="34" charset="-122"/>
                <a:ea typeface="微软雅黑" panose="020B0503020204020204" pitchFamily="34" charset="-122"/>
              </a:rPr>
              <a:t>万</a:t>
            </a:r>
            <a:r>
              <a:rPr lang="en-US" altLang="zh-CN" sz="2000" b="1" dirty="0">
                <a:solidFill>
                  <a:srgbClr val="66C0EA"/>
                </a:solidFill>
                <a:latin typeface="微软雅黑" panose="020B0503020204020204" pitchFamily="34" charset="-122"/>
                <a:ea typeface="微软雅黑" panose="020B0503020204020204" pitchFamily="34" charset="-122"/>
              </a:rPr>
              <a:t> </a:t>
            </a:r>
            <a:endParaRPr lang="en-US" altLang="zh-CN" sz="2000" b="1" dirty="0">
              <a:solidFill>
                <a:srgbClr val="66C0EA"/>
              </a:solidFill>
              <a:latin typeface="微软雅黑" panose="020B0503020204020204" pitchFamily="34" charset="-122"/>
              <a:ea typeface="微软雅黑" panose="020B0503020204020204" pitchFamily="34" charset="-122"/>
            </a:endParaRPr>
          </a:p>
          <a:p>
            <a:pPr algn="ctr"/>
            <a:endParaRPr lang="zh-CN" altLang="en-US" sz="2000" b="1" dirty="0">
              <a:solidFill>
                <a:srgbClr val="66C0EA"/>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flipV="1">
            <a:off x="6968021" y="3701588"/>
            <a:ext cx="1034831" cy="772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75076" y="2125134"/>
            <a:ext cx="0" cy="324036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275076" y="2125134"/>
            <a:ext cx="7292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273598" y="5365494"/>
            <a:ext cx="7292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矩形: 圆角 21"/>
          <p:cNvSpPr/>
          <p:nvPr/>
        </p:nvSpPr>
        <p:spPr>
          <a:xfrm>
            <a:off x="7689271" y="1783144"/>
            <a:ext cx="929169" cy="683980"/>
          </a:xfrm>
          <a:prstGeom prst="roundRect">
            <a:avLst/>
          </a:prstGeom>
          <a:solidFill>
            <a:srgbClr val="66C0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研发投入</a:t>
            </a:r>
            <a:endParaRPr lang="zh-CN" altLang="en-US" b="1" dirty="0">
              <a:latin typeface="微软雅黑" panose="020B0503020204020204" pitchFamily="34" charset="-122"/>
              <a:ea typeface="微软雅黑" panose="020B0503020204020204" pitchFamily="34" charset="-122"/>
            </a:endParaRPr>
          </a:p>
        </p:txBody>
      </p:sp>
      <p:sp>
        <p:nvSpPr>
          <p:cNvPr id="24" name="矩形: 圆角 23"/>
          <p:cNvSpPr/>
          <p:nvPr/>
        </p:nvSpPr>
        <p:spPr>
          <a:xfrm>
            <a:off x="7689270" y="3367320"/>
            <a:ext cx="929169" cy="683980"/>
          </a:xfrm>
          <a:prstGeom prst="roundRect">
            <a:avLst/>
          </a:prstGeom>
          <a:solidFill>
            <a:srgbClr val="66C0E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latin typeface="微软雅黑" panose="020B0503020204020204" pitchFamily="34" charset="-122"/>
                <a:ea typeface="微软雅黑" panose="020B0503020204020204" pitchFamily="34" charset="-122"/>
              </a:rPr>
              <a:t>生产制造</a:t>
            </a:r>
            <a:endParaRPr lang="zh-CN" altLang="en-US" b="1" dirty="0">
              <a:latin typeface="微软雅黑" panose="020B0503020204020204" pitchFamily="34" charset="-122"/>
              <a:ea typeface="微软雅黑" panose="020B0503020204020204" pitchFamily="34" charset="-122"/>
            </a:endParaRPr>
          </a:p>
        </p:txBody>
      </p:sp>
      <p:sp>
        <p:nvSpPr>
          <p:cNvPr id="25" name="矩形: 圆角 24"/>
          <p:cNvSpPr/>
          <p:nvPr/>
        </p:nvSpPr>
        <p:spPr>
          <a:xfrm>
            <a:off x="7689270" y="4977097"/>
            <a:ext cx="929169" cy="683980"/>
          </a:xfrm>
          <a:prstGeom prst="roundRect">
            <a:avLst/>
          </a:prstGeom>
          <a:solidFill>
            <a:srgbClr val="66C0E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latin typeface="微软雅黑" panose="020B0503020204020204" pitchFamily="34" charset="-122"/>
                <a:ea typeface="微软雅黑" panose="020B0503020204020204" pitchFamily="34" charset="-122"/>
              </a:rPr>
              <a:t>人体试验</a:t>
            </a:r>
            <a:endParaRPr lang="zh-CN" altLang="en-US" b="1"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8940454" y="1693240"/>
            <a:ext cx="2722688" cy="584775"/>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重点投放在核心能力平台建设、新产品新技术研发等</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8940453" y="2278015"/>
            <a:ext cx="2533198" cy="338554"/>
          </a:xfrm>
          <a:prstGeom prst="rect">
            <a:avLst/>
          </a:prstGeom>
          <a:noFill/>
        </p:spPr>
        <p:txBody>
          <a:bodyPr wrap="square" rtlCol="0">
            <a:spAutoFit/>
          </a:bodyPr>
          <a:lstStyle/>
          <a:p>
            <a:r>
              <a:rPr lang="zh-CN" altLang="en-US" sz="1600" b="1" dirty="0">
                <a:solidFill>
                  <a:srgbClr val="66C0EA"/>
                </a:solidFill>
                <a:latin typeface="微软雅黑" panose="020B0503020204020204" pitchFamily="34" charset="-122"/>
                <a:ea typeface="微软雅黑" panose="020B0503020204020204" pitchFamily="34" charset="-122"/>
              </a:rPr>
              <a:t>预计费用 </a:t>
            </a:r>
            <a:r>
              <a:rPr lang="en-US" altLang="zh-CN" sz="1600" b="1" dirty="0" smtClean="0">
                <a:solidFill>
                  <a:srgbClr val="66C0EA"/>
                </a:solidFill>
                <a:latin typeface="微软雅黑" panose="020B0503020204020204" pitchFamily="34" charset="-122"/>
                <a:ea typeface="微软雅黑" panose="020B0503020204020204" pitchFamily="34" charset="-122"/>
              </a:rPr>
              <a:t>1</a:t>
            </a:r>
            <a:r>
              <a:rPr lang="zh-CN" altLang="en-US" sz="1600" b="1" dirty="0" smtClean="0">
                <a:solidFill>
                  <a:srgbClr val="66C0EA"/>
                </a:solidFill>
                <a:latin typeface="微软雅黑" panose="020B0503020204020204" pitchFamily="34" charset="-122"/>
                <a:ea typeface="微软雅黑" panose="020B0503020204020204" pitchFamily="34" charset="-122"/>
              </a:rPr>
              <a:t>００万</a:t>
            </a:r>
            <a:endParaRPr lang="zh-CN" altLang="en-US" sz="1600" b="1" dirty="0">
              <a:solidFill>
                <a:srgbClr val="66C0EA"/>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8940453" y="3288220"/>
            <a:ext cx="2722696" cy="584775"/>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投资建设机器人生产线、配套场地等</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8940453" y="3872995"/>
            <a:ext cx="2533198" cy="338554"/>
          </a:xfrm>
          <a:prstGeom prst="rect">
            <a:avLst/>
          </a:prstGeom>
          <a:noFill/>
        </p:spPr>
        <p:txBody>
          <a:bodyPr wrap="square" rtlCol="0">
            <a:spAutoFit/>
          </a:bodyPr>
          <a:lstStyle/>
          <a:p>
            <a:r>
              <a:rPr lang="zh-CN" altLang="en-US" sz="1600" b="1" dirty="0">
                <a:solidFill>
                  <a:srgbClr val="66C0EA"/>
                </a:solidFill>
                <a:latin typeface="微软雅黑" panose="020B0503020204020204" pitchFamily="34" charset="-122"/>
                <a:ea typeface="微软雅黑" panose="020B0503020204020204" pitchFamily="34" charset="-122"/>
              </a:rPr>
              <a:t>预计费用 </a:t>
            </a:r>
            <a:r>
              <a:rPr lang="en-US" altLang="zh-CN" sz="1600" b="1" dirty="0" smtClean="0">
                <a:solidFill>
                  <a:srgbClr val="66C0EA"/>
                </a:solidFill>
                <a:latin typeface="微软雅黑" panose="020B0503020204020204" pitchFamily="34" charset="-122"/>
                <a:ea typeface="微软雅黑" panose="020B0503020204020204" pitchFamily="34" charset="-122"/>
              </a:rPr>
              <a:t>3</a:t>
            </a:r>
            <a:r>
              <a:rPr lang="zh-CN" altLang="en-US" sz="1600" b="1" dirty="0" smtClean="0">
                <a:solidFill>
                  <a:srgbClr val="66C0EA"/>
                </a:solidFill>
                <a:latin typeface="微软雅黑" panose="020B0503020204020204" pitchFamily="34" charset="-122"/>
                <a:ea typeface="微软雅黑" panose="020B0503020204020204" pitchFamily="34" charset="-122"/>
              </a:rPr>
              <a:t>００万</a:t>
            </a:r>
            <a:endParaRPr lang="zh-CN" altLang="en-US" sz="1600" b="1" dirty="0">
              <a:solidFill>
                <a:srgbClr val="66C0EA"/>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8941247" y="4883200"/>
            <a:ext cx="2721895"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动物实验和人体试验</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8941247" y="5467975"/>
            <a:ext cx="2533198" cy="338554"/>
          </a:xfrm>
          <a:prstGeom prst="rect">
            <a:avLst/>
          </a:prstGeom>
          <a:noFill/>
        </p:spPr>
        <p:txBody>
          <a:bodyPr wrap="square" rtlCol="0">
            <a:spAutoFit/>
          </a:bodyPr>
          <a:lstStyle/>
          <a:p>
            <a:r>
              <a:rPr lang="zh-CN" altLang="en-US" sz="1600" b="1" dirty="0">
                <a:solidFill>
                  <a:srgbClr val="66C0EA"/>
                </a:solidFill>
                <a:latin typeface="微软雅黑" panose="020B0503020204020204" pitchFamily="34" charset="-122"/>
                <a:ea typeface="微软雅黑" panose="020B0503020204020204" pitchFamily="34" charset="-122"/>
              </a:rPr>
              <a:t>预计费用  </a:t>
            </a:r>
            <a:r>
              <a:rPr lang="en-US" altLang="zh-CN" sz="1600" b="1" dirty="0" smtClean="0">
                <a:solidFill>
                  <a:srgbClr val="66C0EA"/>
                </a:solidFill>
                <a:latin typeface="微软雅黑" panose="020B0503020204020204" pitchFamily="34" charset="-122"/>
                <a:ea typeface="微软雅黑" panose="020B0503020204020204" pitchFamily="34" charset="-122"/>
              </a:rPr>
              <a:t>4</a:t>
            </a:r>
            <a:r>
              <a:rPr lang="zh-CN" altLang="en-US" sz="1600" b="1" dirty="0" smtClean="0">
                <a:solidFill>
                  <a:srgbClr val="66C0EA"/>
                </a:solidFill>
                <a:latin typeface="微软雅黑" panose="020B0503020204020204" pitchFamily="34" charset="-122"/>
                <a:ea typeface="微软雅黑" panose="020B0503020204020204" pitchFamily="34" charset="-122"/>
              </a:rPr>
              <a:t>００万</a:t>
            </a:r>
            <a:endParaRPr lang="zh-CN" altLang="en-US" sz="1600" b="1" dirty="0">
              <a:solidFill>
                <a:srgbClr val="66C0EA"/>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rot="10800000">
            <a:off x="3602688" y="2125134"/>
            <a:ext cx="1268744" cy="3240360"/>
            <a:chOff x="474361" y="2439932"/>
            <a:chExt cx="1268744" cy="3240360"/>
          </a:xfrm>
        </p:grpSpPr>
        <p:cxnSp>
          <p:nvCxnSpPr>
            <p:cNvPr id="33" name="直接连接符 32"/>
            <p:cNvCxnSpPr/>
            <p:nvPr/>
          </p:nvCxnSpPr>
          <p:spPr>
            <a:xfrm flipV="1">
              <a:off x="474361" y="4016386"/>
              <a:ext cx="1266935" cy="772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50285" y="2439932"/>
              <a:ext cx="0" cy="324036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50285" y="2439932"/>
              <a:ext cx="89282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48476" y="5680292"/>
              <a:ext cx="89282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矩形: 圆角 36"/>
          <p:cNvSpPr/>
          <p:nvPr/>
        </p:nvSpPr>
        <p:spPr>
          <a:xfrm>
            <a:off x="2720128" y="1763312"/>
            <a:ext cx="873074" cy="683980"/>
          </a:xfrm>
          <a:prstGeom prst="roundRect">
            <a:avLst/>
          </a:prstGeom>
          <a:solidFill>
            <a:srgbClr val="66C0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团队建设</a:t>
            </a:r>
            <a:endParaRPr lang="zh-CN" altLang="en-US" b="1" dirty="0">
              <a:latin typeface="微软雅黑" panose="020B0503020204020204" pitchFamily="34" charset="-122"/>
              <a:ea typeface="微软雅黑" panose="020B0503020204020204" pitchFamily="34" charset="-122"/>
            </a:endParaRPr>
          </a:p>
        </p:txBody>
      </p:sp>
      <p:sp>
        <p:nvSpPr>
          <p:cNvPr id="38" name="矩形: 圆角 37"/>
          <p:cNvSpPr/>
          <p:nvPr/>
        </p:nvSpPr>
        <p:spPr>
          <a:xfrm>
            <a:off x="2707113" y="3367320"/>
            <a:ext cx="873074" cy="683980"/>
          </a:xfrm>
          <a:prstGeom prst="roundRect">
            <a:avLst/>
          </a:prstGeom>
          <a:solidFill>
            <a:srgbClr val="66C0E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latin typeface="微软雅黑" panose="020B0503020204020204" pitchFamily="34" charset="-122"/>
                <a:ea typeface="微软雅黑" panose="020B0503020204020204" pitchFamily="34" charset="-122"/>
              </a:rPr>
              <a:t>运营成本</a:t>
            </a:r>
            <a:endParaRPr lang="zh-CN" altLang="en-US" b="1" dirty="0">
              <a:latin typeface="微软雅黑" panose="020B0503020204020204" pitchFamily="34" charset="-122"/>
              <a:ea typeface="微软雅黑" panose="020B0503020204020204" pitchFamily="34" charset="-122"/>
            </a:endParaRPr>
          </a:p>
        </p:txBody>
      </p:sp>
      <p:sp>
        <p:nvSpPr>
          <p:cNvPr id="39" name="矩形: 圆角 38"/>
          <p:cNvSpPr/>
          <p:nvPr/>
        </p:nvSpPr>
        <p:spPr>
          <a:xfrm>
            <a:off x="2713197" y="4984819"/>
            <a:ext cx="873074" cy="683980"/>
          </a:xfrm>
          <a:prstGeom prst="roundRect">
            <a:avLst/>
          </a:prstGeom>
          <a:solidFill>
            <a:srgbClr val="66C0E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latin typeface="微软雅黑" panose="020B0503020204020204" pitchFamily="34" charset="-122"/>
                <a:ea typeface="微软雅黑" panose="020B0503020204020204" pitchFamily="34" charset="-122"/>
              </a:rPr>
              <a:t>设备耗材</a:t>
            </a:r>
            <a:endParaRPr lang="zh-CN" altLang="en-US" b="1"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528858" y="1763312"/>
            <a:ext cx="1918614" cy="584775"/>
          </a:xfrm>
          <a:prstGeom prst="rect">
            <a:avLst/>
          </a:prstGeom>
          <a:noFill/>
        </p:spPr>
        <p:txBody>
          <a:bodyPr wrap="square" rtlCol="0">
            <a:spAutoFit/>
          </a:bodyPr>
          <a:lstStyle/>
          <a:p>
            <a:pPr algn="r"/>
            <a:r>
              <a:rPr lang="zh-CN" altLang="en-US" sz="1600" dirty="0">
                <a:solidFill>
                  <a:schemeClr val="bg1"/>
                </a:solidFill>
                <a:latin typeface="微软雅黑" panose="020B0503020204020204" pitchFamily="34" charset="-122"/>
                <a:ea typeface="微软雅黑" panose="020B0503020204020204" pitchFamily="34" charset="-122"/>
              </a:rPr>
              <a:t>组建约</a:t>
            </a:r>
            <a:r>
              <a:rPr lang="en-US" altLang="zh-CN" sz="1600" dirty="0">
                <a:solidFill>
                  <a:schemeClr val="bg1"/>
                </a:solidFill>
                <a:latin typeface="微软雅黑" panose="020B0503020204020204" pitchFamily="34" charset="-122"/>
                <a:ea typeface="微软雅黑" panose="020B0503020204020204" pitchFamily="34" charset="-122"/>
              </a:rPr>
              <a:t>8</a:t>
            </a:r>
            <a:r>
              <a:rPr lang="zh-CN" altLang="en-US" sz="1600" dirty="0">
                <a:solidFill>
                  <a:schemeClr val="bg1"/>
                </a:solidFill>
                <a:latin typeface="微软雅黑" panose="020B0503020204020204" pitchFamily="34" charset="-122"/>
                <a:ea typeface="微软雅黑" panose="020B0503020204020204" pitchFamily="34" charset="-122"/>
              </a:rPr>
              <a:t>人的全职工程师团队</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350821" y="2348087"/>
            <a:ext cx="2136340" cy="338554"/>
          </a:xfrm>
          <a:prstGeom prst="rect">
            <a:avLst/>
          </a:prstGeom>
          <a:noFill/>
        </p:spPr>
        <p:txBody>
          <a:bodyPr wrap="square" rtlCol="0">
            <a:spAutoFit/>
          </a:bodyPr>
          <a:lstStyle/>
          <a:p>
            <a:pPr algn="r"/>
            <a:r>
              <a:rPr lang="zh-CN" altLang="en-US" sz="1600" b="1" dirty="0">
                <a:solidFill>
                  <a:srgbClr val="66C0EA"/>
                </a:solidFill>
                <a:latin typeface="微软雅黑" panose="020B0503020204020204" pitchFamily="34" charset="-122"/>
                <a:ea typeface="微软雅黑" panose="020B0503020204020204" pitchFamily="34" charset="-122"/>
              </a:rPr>
              <a:t>预计费用  </a:t>
            </a:r>
            <a:r>
              <a:rPr lang="en-US" altLang="zh-CN" sz="1600" b="1" dirty="0">
                <a:solidFill>
                  <a:srgbClr val="66C0EA"/>
                </a:solidFill>
                <a:latin typeface="微软雅黑" panose="020B0503020204020204" pitchFamily="34" charset="-122"/>
                <a:ea typeface="微软雅黑" panose="020B0503020204020204" pitchFamily="34" charset="-122"/>
              </a:rPr>
              <a:t>4</a:t>
            </a:r>
            <a:r>
              <a:rPr lang="zh-CN" altLang="en-US" sz="1600" b="1" dirty="0">
                <a:solidFill>
                  <a:srgbClr val="66C0EA"/>
                </a:solidFill>
                <a:latin typeface="微软雅黑" panose="020B0503020204020204" pitchFamily="34" charset="-122"/>
                <a:ea typeface="微软雅黑" panose="020B0503020204020204" pitchFamily="34" charset="-122"/>
              </a:rPr>
              <a:t>００万</a:t>
            </a:r>
            <a:endParaRPr lang="zh-CN" altLang="en-US" sz="1600" b="1" dirty="0">
              <a:solidFill>
                <a:srgbClr val="66C0EA"/>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122750" y="3354963"/>
            <a:ext cx="2362375" cy="584775"/>
          </a:xfrm>
          <a:prstGeom prst="rect">
            <a:avLst/>
          </a:prstGeom>
          <a:noFill/>
        </p:spPr>
        <p:txBody>
          <a:bodyPr wrap="square" rtlCol="0">
            <a:spAutoFit/>
          </a:bodyPr>
          <a:lstStyle/>
          <a:p>
            <a:pPr algn="r"/>
            <a:r>
              <a:rPr lang="zh-CN" altLang="en-US" sz="1600" dirty="0">
                <a:solidFill>
                  <a:schemeClr val="bg1"/>
                </a:solidFill>
                <a:latin typeface="微软雅黑" panose="020B0503020204020204" pitchFamily="34" charset="-122"/>
                <a:ea typeface="微软雅黑" panose="020B0503020204020204" pitchFamily="34" charset="-122"/>
              </a:rPr>
              <a:t>用于团队日常运维包括办公场地、商务开支等</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16024" y="3923463"/>
            <a:ext cx="2230903" cy="338554"/>
          </a:xfrm>
          <a:prstGeom prst="rect">
            <a:avLst/>
          </a:prstGeom>
          <a:noFill/>
        </p:spPr>
        <p:txBody>
          <a:bodyPr wrap="square" rtlCol="0">
            <a:spAutoFit/>
          </a:bodyPr>
          <a:lstStyle/>
          <a:p>
            <a:pPr algn="r"/>
            <a:r>
              <a:rPr lang="zh-CN" altLang="en-US" sz="1600" b="1" dirty="0">
                <a:solidFill>
                  <a:srgbClr val="66C0EA"/>
                </a:solidFill>
                <a:latin typeface="微软雅黑" panose="020B0503020204020204" pitchFamily="34" charset="-122"/>
                <a:ea typeface="微软雅黑" panose="020B0503020204020204" pitchFamily="34" charset="-122"/>
              </a:rPr>
              <a:t>预计费用  ２００万</a:t>
            </a:r>
            <a:endParaRPr lang="zh-CN" altLang="en-US" sz="1600" b="1" dirty="0">
              <a:solidFill>
                <a:srgbClr val="66C0EA"/>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304253" y="4984819"/>
            <a:ext cx="2182703" cy="584775"/>
          </a:xfrm>
          <a:prstGeom prst="rect">
            <a:avLst/>
          </a:prstGeom>
          <a:noFill/>
        </p:spPr>
        <p:txBody>
          <a:bodyPr wrap="square" rtlCol="0">
            <a:spAutoFit/>
          </a:bodyPr>
          <a:lstStyle/>
          <a:p>
            <a:pPr algn="r"/>
            <a:r>
              <a:rPr lang="zh-CN" altLang="en-US" sz="1600" dirty="0">
                <a:solidFill>
                  <a:schemeClr val="bg1"/>
                </a:solidFill>
                <a:latin typeface="微软雅黑" panose="020B0503020204020204" pitchFamily="34" charset="-122"/>
                <a:ea typeface="微软雅黑" panose="020B0503020204020204" pitchFamily="34" charset="-122"/>
              </a:rPr>
              <a:t>用于大型技术设备、研发耗材等购置</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334051" y="5569594"/>
            <a:ext cx="2182703" cy="338554"/>
          </a:xfrm>
          <a:prstGeom prst="rect">
            <a:avLst/>
          </a:prstGeom>
          <a:noFill/>
        </p:spPr>
        <p:txBody>
          <a:bodyPr wrap="square" rtlCol="0">
            <a:spAutoFit/>
          </a:bodyPr>
          <a:lstStyle/>
          <a:p>
            <a:pPr algn="r"/>
            <a:r>
              <a:rPr lang="zh-CN" altLang="en-US" sz="1600" b="1" dirty="0">
                <a:solidFill>
                  <a:srgbClr val="66C0EA"/>
                </a:solidFill>
                <a:latin typeface="微软雅黑" panose="020B0503020204020204" pitchFamily="34" charset="-122"/>
                <a:ea typeface="微软雅黑" panose="020B0503020204020204" pitchFamily="34" charset="-122"/>
              </a:rPr>
              <a:t>预计费用  </a:t>
            </a:r>
            <a:r>
              <a:rPr lang="en-US" altLang="zh-CN" sz="1600" b="1" dirty="0">
                <a:solidFill>
                  <a:srgbClr val="66C0EA"/>
                </a:solidFill>
                <a:latin typeface="微软雅黑" panose="020B0503020204020204" pitchFamily="34" charset="-122"/>
                <a:ea typeface="微软雅黑" panose="020B0503020204020204" pitchFamily="34" charset="-122"/>
              </a:rPr>
              <a:t>2</a:t>
            </a:r>
            <a:r>
              <a:rPr lang="zh-CN" altLang="en-US" sz="1600" b="1" dirty="0">
                <a:solidFill>
                  <a:srgbClr val="66C0EA"/>
                </a:solidFill>
                <a:latin typeface="微软雅黑" panose="020B0503020204020204" pitchFamily="34" charset="-122"/>
                <a:ea typeface="微软雅黑" panose="020B0503020204020204" pitchFamily="34" charset="-122"/>
              </a:rPr>
              <a:t>００万</a:t>
            </a:r>
            <a:endParaRPr lang="zh-CN" altLang="en-US" sz="1600" b="1" dirty="0">
              <a:solidFill>
                <a:srgbClr val="66C0EA"/>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5159060" y="3524644"/>
            <a:ext cx="1518016"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团    队</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5178487" y="3429000"/>
            <a:ext cx="1448084" cy="575330"/>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680" y="2456892"/>
            <a:ext cx="1836819" cy="1944216"/>
          </a:xfrm>
          <a:prstGeom prst="rect">
            <a:avLst/>
          </a:prstGeom>
          <a:solidFill>
            <a:srgbClr val="249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06139" y="2665700"/>
            <a:ext cx="2738081" cy="584775"/>
          </a:xfrm>
          <a:prstGeom prst="rect">
            <a:avLst/>
          </a:prstGeom>
          <a:noFill/>
        </p:spPr>
        <p:txBody>
          <a:bodyPr wrap="square" rtlCol="0">
            <a:spAutoFit/>
          </a:bodyPr>
          <a:lstStyle/>
          <a:p>
            <a:r>
              <a:rPr lang="en-US" altLang="zh-CN" sz="3200" b="1" dirty="0" smtClean="0">
                <a:solidFill>
                  <a:schemeClr val="bg1"/>
                </a:solidFill>
                <a:latin typeface="华文细黑" panose="02010600040101010101" pitchFamily="2" charset="-122"/>
                <a:ea typeface="华文细黑" panose="02010600040101010101" pitchFamily="2" charset="-122"/>
              </a:rPr>
              <a:t>04 </a:t>
            </a:r>
            <a:r>
              <a:rPr lang="zh-CN" altLang="en-US" sz="3200" b="1" dirty="0">
                <a:solidFill>
                  <a:schemeClr val="bg1"/>
                </a:solidFill>
                <a:latin typeface="华文细黑" panose="02010600040101010101" pitchFamily="2" charset="-122"/>
                <a:ea typeface="华文细黑" panose="02010600040101010101" pitchFamily="2" charset="-122"/>
              </a:rPr>
              <a:t>关于我们</a:t>
            </a:r>
            <a:endParaRPr lang="en-US" altLang="zh-CN" sz="3200" b="1" dirty="0">
              <a:solidFill>
                <a:schemeClr val="bg1"/>
              </a:solidFill>
              <a:latin typeface="华文细黑" panose="02010600040101010101" pitchFamily="2" charset="-122"/>
              <a:ea typeface="华文细黑" panose="02010600040101010101" pitchFamily="2" charset="-122"/>
            </a:endParaRPr>
          </a:p>
        </p:txBody>
      </p:sp>
      <p:cxnSp>
        <p:nvCxnSpPr>
          <p:cNvPr id="6" name="直接连接符 5"/>
          <p:cNvCxnSpPr/>
          <p:nvPr/>
        </p:nvCxnSpPr>
        <p:spPr>
          <a:xfrm>
            <a:off x="2349820" y="3428365"/>
            <a:ext cx="5524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285999" y="3628729"/>
            <a:ext cx="3360821" cy="338554"/>
          </a:xfrm>
          <a:prstGeom prst="rect">
            <a:avLst/>
          </a:prstGeom>
          <a:noFill/>
        </p:spPr>
        <p:txBody>
          <a:bodyPr wrap="square" rtlCol="0">
            <a:spAutoFit/>
          </a:bodyPr>
          <a:lstStyle/>
          <a:p>
            <a:r>
              <a:rPr lang="en-US" altLang="zh-CN" sz="1600" dirty="0">
                <a:solidFill>
                  <a:schemeClr val="bg1"/>
                </a:solidFill>
                <a:latin typeface="华文细黑" panose="02010600040101010101" pitchFamily="2" charset="-122"/>
                <a:ea typeface="华文细黑" panose="02010600040101010101" pitchFamily="2" charset="-122"/>
              </a:rPr>
              <a:t>ABOUT US</a:t>
            </a:r>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8" name="矩形 7"/>
          <p:cNvSpPr/>
          <p:nvPr/>
        </p:nvSpPr>
        <p:spPr>
          <a:xfrm>
            <a:off x="6095998" y="2485961"/>
            <a:ext cx="6096002" cy="1944216"/>
          </a:xfrm>
          <a:prstGeom prst="rect">
            <a:avLst/>
          </a:prstGeom>
          <a:solidFill>
            <a:srgbClr val="249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自由: 形状 20"/>
          <p:cNvSpPr/>
          <p:nvPr/>
        </p:nvSpPr>
        <p:spPr>
          <a:xfrm>
            <a:off x="1051097" y="1544642"/>
            <a:ext cx="8733493" cy="3354074"/>
          </a:xfrm>
          <a:custGeom>
            <a:avLst/>
            <a:gdLst>
              <a:gd name="connsiteX0" fmla="*/ 0 w 10086975"/>
              <a:gd name="connsiteY0" fmla="*/ 4286250 h 4290251"/>
              <a:gd name="connsiteX1" fmla="*/ 5772150 w 10086975"/>
              <a:gd name="connsiteY1" fmla="*/ 3600450 h 4290251"/>
              <a:gd name="connsiteX2" fmla="*/ 10086975 w 10086975"/>
              <a:gd name="connsiteY2" fmla="*/ 0 h 4290251"/>
            </a:gdLst>
            <a:ahLst/>
            <a:cxnLst>
              <a:cxn ang="0">
                <a:pos x="connsiteX0" y="connsiteY0"/>
              </a:cxn>
              <a:cxn ang="0">
                <a:pos x="connsiteX1" y="connsiteY1"/>
              </a:cxn>
              <a:cxn ang="0">
                <a:pos x="connsiteX2" y="connsiteY2"/>
              </a:cxn>
            </a:cxnLst>
            <a:rect l="l" t="t" r="r" b="b"/>
            <a:pathLst>
              <a:path w="10086975" h="4290251">
                <a:moveTo>
                  <a:pt x="0" y="4286250"/>
                </a:moveTo>
                <a:cubicBezTo>
                  <a:pt x="2045494" y="4300537"/>
                  <a:pt x="4090988" y="4314825"/>
                  <a:pt x="5772150" y="3600450"/>
                </a:cubicBezTo>
                <a:cubicBezTo>
                  <a:pt x="7453312" y="2886075"/>
                  <a:pt x="8770143" y="1443037"/>
                  <a:pt x="10086975" y="0"/>
                </a:cubicBezTo>
              </a:path>
            </a:pathLst>
          </a:custGeom>
          <a:noFill/>
          <a:ln>
            <a:solidFill>
              <a:schemeClr val="tx1">
                <a:lumMod val="50000"/>
                <a:lumOff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华文细黑" panose="02010600040101010101" pitchFamily="2" charset="-122"/>
              <a:ea typeface="华文细黑" panose="02010600040101010101" pitchFamily="2" charset="-122"/>
            </a:endParaRPr>
          </a:p>
        </p:txBody>
      </p:sp>
      <p:grpSp>
        <p:nvGrpSpPr>
          <p:cNvPr id="13" name="组合 12"/>
          <p:cNvGrpSpPr/>
          <p:nvPr/>
        </p:nvGrpSpPr>
        <p:grpSpPr>
          <a:xfrm>
            <a:off x="1364504" y="4789721"/>
            <a:ext cx="204024" cy="183298"/>
            <a:chOff x="1241842" y="5416243"/>
            <a:chExt cx="250722" cy="250722"/>
          </a:xfrm>
        </p:grpSpPr>
        <p:sp>
          <p:nvSpPr>
            <p:cNvPr id="14" name="椭圆 13"/>
            <p:cNvSpPr/>
            <p:nvPr/>
          </p:nvSpPr>
          <p:spPr>
            <a:xfrm>
              <a:off x="1241842" y="5416243"/>
              <a:ext cx="250722" cy="250722"/>
            </a:xfrm>
            <a:prstGeom prst="ellipse">
              <a:avLst/>
            </a:prstGeom>
            <a:solidFill>
              <a:schemeClr val="bg1"/>
            </a:solidFill>
            <a:ln>
              <a:noFill/>
            </a:ln>
            <a:effectLst>
              <a:outerShdw blurRad="50800" sx="110000" sy="110000" algn="ctr"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华文细黑" panose="02010600040101010101" pitchFamily="2" charset="-122"/>
                <a:ea typeface="华文细黑" panose="02010600040101010101" pitchFamily="2" charset="-122"/>
              </a:endParaRPr>
            </a:p>
          </p:txBody>
        </p:sp>
        <p:sp>
          <p:nvSpPr>
            <p:cNvPr id="15" name="椭圆 14"/>
            <p:cNvSpPr/>
            <p:nvPr/>
          </p:nvSpPr>
          <p:spPr>
            <a:xfrm>
              <a:off x="1300963" y="5475364"/>
              <a:ext cx="132480" cy="132480"/>
            </a:xfrm>
            <a:prstGeom prst="ellipse">
              <a:avLst/>
            </a:prstGeom>
            <a:solidFill>
              <a:srgbClr val="0BD2D2"/>
            </a:solidFill>
            <a:ln>
              <a:noFill/>
            </a:ln>
            <a:effectLst>
              <a:outerShdw blurRad="25400" sx="115000" sy="115000" algn="ctr"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华文细黑" panose="02010600040101010101" pitchFamily="2" charset="-122"/>
                <a:ea typeface="华文细黑" panose="02010600040101010101" pitchFamily="2" charset="-122"/>
              </a:endParaRPr>
            </a:p>
          </p:txBody>
        </p:sp>
      </p:grpSp>
      <p:sp>
        <p:nvSpPr>
          <p:cNvPr id="16" name="文本框 15"/>
          <p:cNvSpPr txBox="1"/>
          <p:nvPr/>
        </p:nvSpPr>
        <p:spPr>
          <a:xfrm>
            <a:off x="698301" y="5766127"/>
            <a:ext cx="1608170" cy="510076"/>
          </a:xfrm>
          <a:prstGeom prst="rect">
            <a:avLst/>
          </a:prstGeom>
          <a:noFill/>
        </p:spPr>
        <p:txBody>
          <a:bodyPr wrap="square" rtlCol="0">
            <a:spAutoFit/>
          </a:bodyPr>
          <a:lstStyle>
            <a:defPPr>
              <a:defRPr lang="zh-CN"/>
            </a:defPPr>
            <a:lvl1pPr algn="ctr">
              <a:lnSpc>
                <a:spcPct val="130000"/>
              </a:lnSpc>
              <a:defRPr sz="1100">
                <a:solidFill>
                  <a:schemeClr val="tx1">
                    <a:lumMod val="75000"/>
                    <a:lumOff val="25000"/>
                  </a:schemeClr>
                </a:solidFill>
                <a:latin typeface="华文细黑" panose="02010600040101010101" pitchFamily="2" charset="-122"/>
                <a:ea typeface="华文细黑" panose="02010600040101010101" pitchFamily="2" charset="-122"/>
              </a:defRPr>
            </a:lvl1pPr>
          </a:lstStyle>
          <a:p>
            <a:r>
              <a:rPr lang="zh-CN" altLang="en-US" dirty="0">
                <a:solidFill>
                  <a:schemeClr val="bg1"/>
                </a:solidFill>
              </a:rPr>
              <a:t>并串联耦合，轻量结构机器人</a:t>
            </a:r>
            <a:endParaRPr lang="zh-CN" altLang="en-US" dirty="0">
              <a:solidFill>
                <a:schemeClr val="bg1"/>
              </a:solidFill>
            </a:endParaRPr>
          </a:p>
        </p:txBody>
      </p:sp>
      <p:sp>
        <p:nvSpPr>
          <p:cNvPr id="17" name="文本框 16"/>
          <p:cNvSpPr txBox="1"/>
          <p:nvPr/>
        </p:nvSpPr>
        <p:spPr>
          <a:xfrm>
            <a:off x="843650" y="5417869"/>
            <a:ext cx="1245729" cy="338554"/>
          </a:xfrm>
          <a:prstGeom prst="rect">
            <a:avLst/>
          </a:prstGeom>
          <a:noFill/>
        </p:spPr>
        <p:txBody>
          <a:bodyPr wrap="square" rtlCol="0">
            <a:spAutoFit/>
          </a:bodyPr>
          <a:lstStyle/>
          <a:p>
            <a:pPr algn="ctr"/>
            <a:r>
              <a:rPr lang="zh-CN" altLang="en-US" sz="1600" b="1" dirty="0">
                <a:solidFill>
                  <a:schemeClr val="bg1"/>
                </a:solidFill>
                <a:latin typeface="华文细黑" panose="02010600040101010101" pitchFamily="2" charset="-122"/>
                <a:ea typeface="华文细黑" panose="02010600040101010101" pitchFamily="2" charset="-122"/>
              </a:rPr>
              <a:t>一代机器人</a:t>
            </a:r>
            <a:endParaRPr lang="zh-CN" altLang="en-US" sz="1600" b="1" dirty="0">
              <a:solidFill>
                <a:schemeClr val="bg1"/>
              </a:solidFill>
              <a:latin typeface="华文细黑" panose="02010600040101010101" pitchFamily="2" charset="-122"/>
              <a:ea typeface="华文细黑" panose="02010600040101010101" pitchFamily="2" charset="-122"/>
            </a:endParaRPr>
          </a:p>
        </p:txBody>
      </p:sp>
      <p:grpSp>
        <p:nvGrpSpPr>
          <p:cNvPr id="18" name="组合 17"/>
          <p:cNvGrpSpPr/>
          <p:nvPr/>
        </p:nvGrpSpPr>
        <p:grpSpPr>
          <a:xfrm>
            <a:off x="832966" y="5122920"/>
            <a:ext cx="1209147" cy="307777"/>
            <a:chOff x="624253" y="5773631"/>
            <a:chExt cx="1485900" cy="420989"/>
          </a:xfrm>
          <a:solidFill>
            <a:srgbClr val="E36931"/>
          </a:solidFill>
        </p:grpSpPr>
        <p:sp>
          <p:nvSpPr>
            <p:cNvPr id="19" name="矩形: 圆角 27"/>
            <p:cNvSpPr/>
            <p:nvPr/>
          </p:nvSpPr>
          <p:spPr>
            <a:xfrm>
              <a:off x="624253" y="5784850"/>
              <a:ext cx="1485900" cy="381000"/>
            </a:xfrm>
            <a:prstGeom prst="roundRect">
              <a:avLst>
                <a:gd name="adj" fmla="val 50000"/>
              </a:avLst>
            </a:prstGeom>
            <a:solidFill>
              <a:srgbClr val="249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20" name="文本框 19"/>
            <p:cNvSpPr txBox="1"/>
            <p:nvPr/>
          </p:nvSpPr>
          <p:spPr>
            <a:xfrm>
              <a:off x="735435" y="5773631"/>
              <a:ext cx="1247198" cy="420989"/>
            </a:xfrm>
            <a:prstGeom prst="rect">
              <a:avLst/>
            </a:prstGeom>
            <a:noFill/>
            <a:ln>
              <a:noFill/>
            </a:ln>
          </p:spPr>
          <p:txBody>
            <a:bodyPr wrap="square" rtlCol="0">
              <a:spAutoFit/>
            </a:bodyPr>
            <a:lstStyle/>
            <a:p>
              <a:pPr algn="ctr"/>
              <a:r>
                <a:rPr lang="en-US" altLang="zh-CN" sz="1400" dirty="0">
                  <a:solidFill>
                    <a:schemeClr val="bg1"/>
                  </a:solidFill>
                  <a:latin typeface="华文细黑" panose="02010600040101010101" pitchFamily="2" charset="-122"/>
                  <a:ea typeface="华文细黑" panose="02010600040101010101" pitchFamily="2" charset="-122"/>
                </a:rPr>
                <a:t>2012.06</a:t>
              </a:r>
              <a:endParaRPr lang="zh-CN" altLang="en-US" sz="1400" dirty="0">
                <a:solidFill>
                  <a:schemeClr val="bg1"/>
                </a:solidFill>
                <a:latin typeface="华文细黑" panose="02010600040101010101" pitchFamily="2" charset="-122"/>
                <a:ea typeface="华文细黑" panose="02010600040101010101" pitchFamily="2" charset="-122"/>
              </a:endParaRPr>
            </a:p>
          </p:txBody>
        </p:sp>
      </p:grpSp>
      <p:sp>
        <p:nvSpPr>
          <p:cNvPr id="24" name="文本框 23"/>
          <p:cNvSpPr txBox="1"/>
          <p:nvPr/>
        </p:nvSpPr>
        <p:spPr>
          <a:xfrm>
            <a:off x="2479330" y="6015268"/>
            <a:ext cx="1608170" cy="532453"/>
          </a:xfrm>
          <a:prstGeom prst="rect">
            <a:avLst/>
          </a:prstGeom>
          <a:noFill/>
        </p:spPr>
        <p:txBody>
          <a:bodyPr wrap="square" rtlCol="0">
            <a:spAutoFit/>
          </a:bodyPr>
          <a:lstStyle>
            <a:defPPr>
              <a:defRPr lang="zh-CN"/>
            </a:defPPr>
            <a:lvl1pPr algn="ctr">
              <a:lnSpc>
                <a:spcPct val="130000"/>
              </a:lnSpc>
              <a:defRPr sz="1100">
                <a:solidFill>
                  <a:schemeClr val="tx1">
                    <a:lumMod val="75000"/>
                    <a:lumOff val="25000"/>
                  </a:schemeClr>
                </a:solidFill>
                <a:latin typeface="华文细黑" panose="02010600040101010101" pitchFamily="2" charset="-122"/>
                <a:ea typeface="华文细黑" panose="02010600040101010101" pitchFamily="2" charset="-122"/>
              </a:defRPr>
            </a:lvl1pPr>
          </a:lstStyle>
          <a:p>
            <a:r>
              <a:rPr lang="zh-CN" altLang="en-US" dirty="0">
                <a:solidFill>
                  <a:schemeClr val="bg1"/>
                </a:solidFill>
              </a:rPr>
              <a:t>组建核心技术团队，设计辅助手术模块系统</a:t>
            </a:r>
            <a:endParaRPr lang="zh-CN" altLang="en-US" dirty="0">
              <a:solidFill>
                <a:schemeClr val="bg1"/>
              </a:solidFill>
            </a:endParaRPr>
          </a:p>
        </p:txBody>
      </p:sp>
      <p:sp>
        <p:nvSpPr>
          <p:cNvPr id="25" name="文本框 24"/>
          <p:cNvSpPr txBox="1"/>
          <p:nvPr/>
        </p:nvSpPr>
        <p:spPr>
          <a:xfrm>
            <a:off x="2275898" y="5398682"/>
            <a:ext cx="1972474" cy="584775"/>
          </a:xfrm>
          <a:prstGeom prst="rect">
            <a:avLst/>
          </a:prstGeom>
          <a:noFill/>
        </p:spPr>
        <p:txBody>
          <a:bodyPr wrap="square" rtlCol="0">
            <a:spAutoFit/>
          </a:bodyPr>
          <a:lstStyle/>
          <a:p>
            <a:pPr algn="ctr"/>
            <a:r>
              <a:rPr lang="zh-CN" altLang="en-US" sz="1600" b="1" dirty="0">
                <a:solidFill>
                  <a:schemeClr val="bg1"/>
                </a:solidFill>
                <a:latin typeface="华文细黑" panose="02010600040101010101" pitchFamily="2" charset="-122"/>
                <a:ea typeface="华文细黑" panose="02010600040101010101" pitchFamily="2" charset="-122"/>
              </a:rPr>
              <a:t>第一代机器人</a:t>
            </a:r>
            <a:endParaRPr lang="en-US" altLang="zh-CN" sz="1600" b="1" dirty="0">
              <a:solidFill>
                <a:schemeClr val="bg1"/>
              </a:solidFill>
              <a:latin typeface="华文细黑" panose="02010600040101010101" pitchFamily="2" charset="-122"/>
              <a:ea typeface="华文细黑" panose="02010600040101010101" pitchFamily="2" charset="-122"/>
            </a:endParaRPr>
          </a:p>
          <a:p>
            <a:pPr algn="ctr"/>
            <a:r>
              <a:rPr lang="zh-CN" altLang="en-US" sz="1600" b="1" dirty="0">
                <a:solidFill>
                  <a:schemeClr val="bg1"/>
                </a:solidFill>
                <a:latin typeface="华文细黑" panose="02010600040101010101" pitchFamily="2" charset="-122"/>
                <a:ea typeface="华文细黑" panose="02010600040101010101" pitchFamily="2" charset="-122"/>
              </a:rPr>
              <a:t>模块系统</a:t>
            </a:r>
            <a:endParaRPr lang="zh-CN" altLang="en-US" sz="1600" b="1" dirty="0">
              <a:solidFill>
                <a:schemeClr val="bg1"/>
              </a:solidFill>
              <a:latin typeface="华文细黑" panose="02010600040101010101" pitchFamily="2" charset="-122"/>
              <a:ea typeface="华文细黑" panose="02010600040101010101" pitchFamily="2" charset="-122"/>
            </a:endParaRPr>
          </a:p>
        </p:txBody>
      </p:sp>
      <p:grpSp>
        <p:nvGrpSpPr>
          <p:cNvPr id="26" name="组合 25"/>
          <p:cNvGrpSpPr/>
          <p:nvPr/>
        </p:nvGrpSpPr>
        <p:grpSpPr>
          <a:xfrm>
            <a:off x="2657563" y="5079781"/>
            <a:ext cx="1209147" cy="307777"/>
            <a:chOff x="3197490" y="5703571"/>
            <a:chExt cx="1485900" cy="420988"/>
          </a:xfrm>
          <a:solidFill>
            <a:srgbClr val="E36931"/>
          </a:solidFill>
        </p:grpSpPr>
        <p:sp>
          <p:nvSpPr>
            <p:cNvPr id="27" name="矩形: 圆角 31"/>
            <p:cNvSpPr/>
            <p:nvPr/>
          </p:nvSpPr>
          <p:spPr>
            <a:xfrm>
              <a:off x="3197490" y="5733464"/>
              <a:ext cx="1485900" cy="380999"/>
            </a:xfrm>
            <a:prstGeom prst="roundRect">
              <a:avLst>
                <a:gd name="adj" fmla="val 50000"/>
              </a:avLst>
            </a:prstGeom>
            <a:solidFill>
              <a:srgbClr val="249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28" name="文本框 27"/>
            <p:cNvSpPr txBox="1"/>
            <p:nvPr/>
          </p:nvSpPr>
          <p:spPr>
            <a:xfrm>
              <a:off x="3308672" y="5703571"/>
              <a:ext cx="1247198" cy="420988"/>
            </a:xfrm>
            <a:prstGeom prst="rect">
              <a:avLst/>
            </a:prstGeom>
            <a:noFill/>
            <a:ln>
              <a:noFill/>
            </a:ln>
          </p:spPr>
          <p:txBody>
            <a:bodyPr wrap="square" rtlCol="0">
              <a:spAutoFit/>
            </a:bodyPr>
            <a:lstStyle/>
            <a:p>
              <a:pPr algn="ctr"/>
              <a:r>
                <a:rPr lang="en-US" altLang="zh-CN" sz="1400" dirty="0">
                  <a:solidFill>
                    <a:schemeClr val="bg1"/>
                  </a:solidFill>
                  <a:latin typeface="华文细黑" panose="02010600040101010101" pitchFamily="2" charset="-122"/>
                  <a:ea typeface="华文细黑" panose="02010600040101010101" pitchFamily="2" charset="-122"/>
                </a:rPr>
                <a:t>2015.05</a:t>
              </a:r>
              <a:endParaRPr lang="zh-CN" altLang="en-US" sz="1400" dirty="0">
                <a:solidFill>
                  <a:schemeClr val="bg1"/>
                </a:solidFill>
                <a:latin typeface="华文细黑" panose="02010600040101010101" pitchFamily="2" charset="-122"/>
                <a:ea typeface="华文细黑" panose="02010600040101010101" pitchFamily="2" charset="-122"/>
              </a:endParaRPr>
            </a:p>
          </p:txBody>
        </p:sp>
      </p:grpSp>
      <p:grpSp>
        <p:nvGrpSpPr>
          <p:cNvPr id="37" name="组合 36"/>
          <p:cNvGrpSpPr/>
          <p:nvPr/>
        </p:nvGrpSpPr>
        <p:grpSpPr>
          <a:xfrm>
            <a:off x="5087892" y="4509119"/>
            <a:ext cx="204022" cy="183299"/>
            <a:chOff x="6646215" y="4509916"/>
            <a:chExt cx="250720" cy="250722"/>
          </a:xfrm>
        </p:grpSpPr>
        <p:sp>
          <p:nvSpPr>
            <p:cNvPr id="38" name="椭圆 37"/>
            <p:cNvSpPr/>
            <p:nvPr/>
          </p:nvSpPr>
          <p:spPr>
            <a:xfrm>
              <a:off x="6646215" y="4509916"/>
              <a:ext cx="250720" cy="250722"/>
            </a:xfrm>
            <a:prstGeom prst="ellipse">
              <a:avLst/>
            </a:prstGeom>
            <a:solidFill>
              <a:schemeClr val="bg1"/>
            </a:solidFill>
            <a:ln>
              <a:noFill/>
            </a:ln>
            <a:effectLst>
              <a:outerShdw blurRad="50800" sx="110000" sy="110000" algn="ctr"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华文细黑" panose="02010600040101010101" pitchFamily="2" charset="-122"/>
                <a:ea typeface="华文细黑" panose="02010600040101010101" pitchFamily="2" charset="-122"/>
              </a:endParaRPr>
            </a:p>
          </p:txBody>
        </p:sp>
        <p:sp>
          <p:nvSpPr>
            <p:cNvPr id="39" name="椭圆 38"/>
            <p:cNvSpPr/>
            <p:nvPr/>
          </p:nvSpPr>
          <p:spPr>
            <a:xfrm>
              <a:off x="6700078" y="4568508"/>
              <a:ext cx="132480" cy="132483"/>
            </a:xfrm>
            <a:prstGeom prst="ellipse">
              <a:avLst/>
            </a:prstGeom>
            <a:solidFill>
              <a:srgbClr val="0BD2D2"/>
            </a:solidFill>
            <a:ln>
              <a:noFill/>
            </a:ln>
            <a:effectLst>
              <a:outerShdw blurRad="25400" sx="115000" sy="115000" algn="ctr"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华文细黑" panose="02010600040101010101" pitchFamily="2" charset="-122"/>
                <a:ea typeface="华文细黑" panose="02010600040101010101" pitchFamily="2" charset="-122"/>
              </a:endParaRPr>
            </a:p>
          </p:txBody>
        </p:sp>
      </p:grpSp>
      <p:sp>
        <p:nvSpPr>
          <p:cNvPr id="48" name="文本框 47"/>
          <p:cNvSpPr txBox="1"/>
          <p:nvPr/>
        </p:nvSpPr>
        <p:spPr>
          <a:xfrm>
            <a:off x="8430761" y="3162231"/>
            <a:ext cx="1608170" cy="290016"/>
          </a:xfrm>
          <a:prstGeom prst="rect">
            <a:avLst/>
          </a:prstGeom>
          <a:noFill/>
        </p:spPr>
        <p:txBody>
          <a:bodyPr wrap="square" rtlCol="0">
            <a:spAutoFit/>
          </a:bodyPr>
          <a:lstStyle/>
          <a:p>
            <a:pPr>
              <a:lnSpc>
                <a:spcPct val="130000"/>
              </a:lnSpc>
            </a:pPr>
            <a:r>
              <a:rPr lang="en-US" altLang="zh-CN" sz="1100" dirty="0">
                <a:solidFill>
                  <a:schemeClr val="bg1"/>
                </a:solidFill>
                <a:latin typeface="华文细黑" panose="02010600040101010101" pitchFamily="2" charset="-122"/>
                <a:ea typeface="华文细黑" panose="02010600040101010101" pitchFamily="2" charset="-122"/>
              </a:rPr>
              <a:t> </a:t>
            </a:r>
            <a:endParaRPr lang="zh-CN" altLang="en-US" sz="1100" dirty="0">
              <a:solidFill>
                <a:schemeClr val="bg1"/>
              </a:solidFill>
              <a:latin typeface="华文细黑" panose="02010600040101010101" pitchFamily="2" charset="-122"/>
              <a:ea typeface="华文细黑" panose="02010600040101010101" pitchFamily="2" charset="-122"/>
            </a:endParaRPr>
          </a:p>
        </p:txBody>
      </p:sp>
      <p:grpSp>
        <p:nvGrpSpPr>
          <p:cNvPr id="53" name="组合 36"/>
          <p:cNvGrpSpPr/>
          <p:nvPr/>
        </p:nvGrpSpPr>
        <p:grpSpPr>
          <a:xfrm>
            <a:off x="3153958" y="4753857"/>
            <a:ext cx="204021" cy="183298"/>
            <a:chOff x="6038203" y="3839830"/>
            <a:chExt cx="250721" cy="250722"/>
          </a:xfrm>
        </p:grpSpPr>
        <p:sp>
          <p:nvSpPr>
            <p:cNvPr id="54" name="椭圆 53"/>
            <p:cNvSpPr/>
            <p:nvPr/>
          </p:nvSpPr>
          <p:spPr>
            <a:xfrm>
              <a:off x="6038203" y="3839830"/>
              <a:ext cx="250721" cy="250722"/>
            </a:xfrm>
            <a:prstGeom prst="ellipse">
              <a:avLst/>
            </a:prstGeom>
            <a:solidFill>
              <a:schemeClr val="bg1"/>
            </a:solidFill>
            <a:ln>
              <a:noFill/>
            </a:ln>
            <a:effectLst>
              <a:outerShdw blurRad="50800" sx="110000" sy="110000" algn="ctr"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华文细黑" panose="02010600040101010101" pitchFamily="2" charset="-122"/>
                <a:ea typeface="华文细黑" panose="02010600040101010101" pitchFamily="2" charset="-122"/>
              </a:endParaRPr>
            </a:p>
          </p:txBody>
        </p:sp>
        <p:sp>
          <p:nvSpPr>
            <p:cNvPr id="55" name="椭圆 54"/>
            <p:cNvSpPr/>
            <p:nvPr/>
          </p:nvSpPr>
          <p:spPr>
            <a:xfrm>
              <a:off x="6100254" y="3899052"/>
              <a:ext cx="132480" cy="132481"/>
            </a:xfrm>
            <a:prstGeom prst="ellipse">
              <a:avLst/>
            </a:prstGeom>
            <a:solidFill>
              <a:srgbClr val="0BD2D2"/>
            </a:solidFill>
            <a:ln>
              <a:noFill/>
            </a:ln>
            <a:effectLst>
              <a:outerShdw blurRad="25400" sx="115000" sy="115000" algn="ctr"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华文细黑" panose="02010600040101010101" pitchFamily="2" charset="-122"/>
                <a:ea typeface="华文细黑" panose="02010600040101010101" pitchFamily="2" charset="-122"/>
              </a:endParaRPr>
            </a:p>
          </p:txBody>
        </p:sp>
      </p:grpSp>
      <p:grpSp>
        <p:nvGrpSpPr>
          <p:cNvPr id="56" name="组合 41"/>
          <p:cNvGrpSpPr/>
          <p:nvPr/>
        </p:nvGrpSpPr>
        <p:grpSpPr>
          <a:xfrm>
            <a:off x="4582726" y="4941168"/>
            <a:ext cx="1209148" cy="307777"/>
            <a:chOff x="7769943" y="3971959"/>
            <a:chExt cx="1485900" cy="420988"/>
          </a:xfrm>
          <a:solidFill>
            <a:srgbClr val="E36931"/>
          </a:solidFill>
        </p:grpSpPr>
        <p:sp>
          <p:nvSpPr>
            <p:cNvPr id="57" name="矩形: 圆角 45"/>
            <p:cNvSpPr/>
            <p:nvPr/>
          </p:nvSpPr>
          <p:spPr>
            <a:xfrm>
              <a:off x="7769943" y="3984855"/>
              <a:ext cx="1485900" cy="380999"/>
            </a:xfrm>
            <a:prstGeom prst="roundRect">
              <a:avLst>
                <a:gd name="adj" fmla="val 50000"/>
              </a:avLst>
            </a:prstGeom>
            <a:solidFill>
              <a:srgbClr val="249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58" name="文本框 57"/>
            <p:cNvSpPr txBox="1"/>
            <p:nvPr/>
          </p:nvSpPr>
          <p:spPr>
            <a:xfrm>
              <a:off x="7902994" y="3971959"/>
              <a:ext cx="1247197" cy="420988"/>
            </a:xfrm>
            <a:prstGeom prst="rect">
              <a:avLst/>
            </a:prstGeom>
            <a:noFill/>
            <a:ln>
              <a:noFill/>
            </a:ln>
          </p:spPr>
          <p:txBody>
            <a:bodyPr wrap="square" rtlCol="0">
              <a:spAutoFit/>
            </a:bodyPr>
            <a:lstStyle/>
            <a:p>
              <a:pPr algn="ctr"/>
              <a:r>
                <a:rPr lang="en-US" altLang="zh-CN" sz="1400" dirty="0">
                  <a:solidFill>
                    <a:schemeClr val="bg1"/>
                  </a:solidFill>
                  <a:latin typeface="华文细黑" panose="02010600040101010101" pitchFamily="2" charset="-122"/>
                  <a:ea typeface="华文细黑" panose="02010600040101010101" pitchFamily="2" charset="-122"/>
                </a:rPr>
                <a:t>2017.01</a:t>
              </a:r>
              <a:endParaRPr lang="zh-CN" altLang="en-US" sz="1400" dirty="0">
                <a:solidFill>
                  <a:schemeClr val="bg1"/>
                </a:solidFill>
                <a:latin typeface="华文细黑" panose="02010600040101010101" pitchFamily="2" charset="-122"/>
                <a:ea typeface="华文细黑" panose="02010600040101010101" pitchFamily="2" charset="-122"/>
              </a:endParaRPr>
            </a:p>
          </p:txBody>
        </p:sp>
      </p:grpSp>
      <p:sp>
        <p:nvSpPr>
          <p:cNvPr id="59" name="文本框 58"/>
          <p:cNvSpPr txBox="1"/>
          <p:nvPr/>
        </p:nvSpPr>
        <p:spPr>
          <a:xfrm>
            <a:off x="4572976" y="5286108"/>
            <a:ext cx="1245729" cy="338554"/>
          </a:xfrm>
          <a:prstGeom prst="rect">
            <a:avLst/>
          </a:prstGeom>
          <a:noFill/>
        </p:spPr>
        <p:txBody>
          <a:bodyPr wrap="square" rtlCol="0">
            <a:spAutoFit/>
          </a:bodyPr>
          <a:lstStyle/>
          <a:p>
            <a:pPr algn="ctr"/>
            <a:r>
              <a:rPr lang="zh-CN" altLang="en-US" sz="1600" b="1" dirty="0">
                <a:solidFill>
                  <a:schemeClr val="bg1"/>
                </a:solidFill>
                <a:latin typeface="华文细黑" panose="02010600040101010101" pitchFamily="2" charset="-122"/>
                <a:ea typeface="华文细黑" panose="02010600040101010101" pitchFamily="2" charset="-122"/>
              </a:rPr>
              <a:t>二代机器人</a:t>
            </a:r>
            <a:endParaRPr lang="zh-CN" altLang="en-US" sz="1600" b="1" dirty="0">
              <a:solidFill>
                <a:schemeClr val="bg1"/>
              </a:solidFill>
              <a:latin typeface="华文细黑" panose="02010600040101010101" pitchFamily="2" charset="-122"/>
              <a:ea typeface="华文细黑" panose="02010600040101010101" pitchFamily="2" charset="-122"/>
            </a:endParaRPr>
          </a:p>
        </p:txBody>
      </p:sp>
      <p:sp>
        <p:nvSpPr>
          <p:cNvPr id="60" name="文本框 59"/>
          <p:cNvSpPr txBox="1"/>
          <p:nvPr/>
        </p:nvSpPr>
        <p:spPr>
          <a:xfrm>
            <a:off x="4439816" y="5672591"/>
            <a:ext cx="1608170" cy="510076"/>
          </a:xfrm>
          <a:prstGeom prst="rect">
            <a:avLst/>
          </a:prstGeom>
          <a:noFill/>
        </p:spPr>
        <p:txBody>
          <a:bodyPr wrap="square" rtlCol="0">
            <a:spAutoFit/>
          </a:bodyPr>
          <a:lstStyle>
            <a:defPPr>
              <a:defRPr lang="zh-CN"/>
            </a:defPPr>
            <a:lvl1pPr algn="ctr">
              <a:lnSpc>
                <a:spcPct val="130000"/>
              </a:lnSpc>
              <a:defRPr sz="1100">
                <a:solidFill>
                  <a:schemeClr val="tx1">
                    <a:lumMod val="75000"/>
                    <a:lumOff val="25000"/>
                  </a:schemeClr>
                </a:solidFill>
                <a:latin typeface="华文细黑" panose="02010600040101010101" pitchFamily="2" charset="-122"/>
                <a:ea typeface="华文细黑" panose="02010600040101010101" pitchFamily="2" charset="-122"/>
              </a:defRPr>
            </a:lvl1pPr>
          </a:lstStyle>
          <a:p>
            <a:r>
              <a:rPr lang="zh-CN" altLang="en-US" dirty="0">
                <a:solidFill>
                  <a:schemeClr val="bg1"/>
                </a:solidFill>
              </a:rPr>
              <a:t>优化机械结构，更快控制响应，更精确运动</a:t>
            </a:r>
            <a:endParaRPr lang="zh-CN" altLang="en-US" dirty="0">
              <a:solidFill>
                <a:schemeClr val="bg1"/>
              </a:solidFill>
            </a:endParaRPr>
          </a:p>
        </p:txBody>
      </p:sp>
      <p:sp>
        <p:nvSpPr>
          <p:cNvPr id="62" name="椭圆 61"/>
          <p:cNvSpPr/>
          <p:nvPr/>
        </p:nvSpPr>
        <p:spPr>
          <a:xfrm>
            <a:off x="9450848" y="1718294"/>
            <a:ext cx="204024" cy="183298"/>
          </a:xfrm>
          <a:prstGeom prst="ellipse">
            <a:avLst/>
          </a:prstGeom>
          <a:solidFill>
            <a:schemeClr val="bg1"/>
          </a:solidFill>
          <a:ln>
            <a:noFill/>
          </a:ln>
          <a:effectLst>
            <a:outerShdw blurRad="50800" sx="110000" sy="110000" algn="ctr"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63" name="椭圆 62"/>
          <p:cNvSpPr/>
          <p:nvPr/>
        </p:nvSpPr>
        <p:spPr>
          <a:xfrm>
            <a:off x="9499251" y="1760972"/>
            <a:ext cx="107805" cy="96854"/>
          </a:xfrm>
          <a:prstGeom prst="ellipse">
            <a:avLst/>
          </a:prstGeom>
          <a:solidFill>
            <a:srgbClr val="0BD2D2"/>
          </a:solidFill>
          <a:ln>
            <a:noFill/>
          </a:ln>
          <a:effectLst>
            <a:outerShdw blurRad="25400" sx="115000" sy="115000" algn="ctr"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华文细黑" panose="02010600040101010101" pitchFamily="2" charset="-122"/>
              <a:ea typeface="华文细黑" panose="02010600040101010101" pitchFamily="2" charset="-122"/>
            </a:endParaRPr>
          </a:p>
        </p:txBody>
      </p:sp>
      <p:grpSp>
        <p:nvGrpSpPr>
          <p:cNvPr id="8" name="组合 7"/>
          <p:cNvGrpSpPr/>
          <p:nvPr/>
        </p:nvGrpSpPr>
        <p:grpSpPr>
          <a:xfrm>
            <a:off x="9491088" y="1398356"/>
            <a:ext cx="2509568" cy="920074"/>
            <a:chOff x="9367103" y="1136516"/>
            <a:chExt cx="2509568" cy="920074"/>
          </a:xfrm>
        </p:grpSpPr>
        <p:sp>
          <p:nvSpPr>
            <p:cNvPr id="68" name="文本框 67"/>
            <p:cNvSpPr txBox="1"/>
            <p:nvPr/>
          </p:nvSpPr>
          <p:spPr>
            <a:xfrm>
              <a:off x="9367103" y="1766574"/>
              <a:ext cx="2509568" cy="290016"/>
            </a:xfrm>
            <a:prstGeom prst="rect">
              <a:avLst/>
            </a:prstGeom>
            <a:noFill/>
          </p:spPr>
          <p:txBody>
            <a:bodyPr wrap="square" rtlCol="0">
              <a:spAutoFit/>
            </a:bodyPr>
            <a:lstStyle/>
            <a:p>
              <a:pPr algn="ctr">
                <a:lnSpc>
                  <a:spcPct val="130000"/>
                </a:lnSpc>
              </a:pPr>
              <a:r>
                <a:rPr lang="en-US" altLang="zh-CN" sz="1100" dirty="0">
                  <a:solidFill>
                    <a:schemeClr val="bg1"/>
                  </a:solidFill>
                  <a:latin typeface="华文细黑" panose="02010600040101010101" pitchFamily="2" charset="-122"/>
                  <a:ea typeface="华文细黑" panose="02010600040101010101" pitchFamily="2" charset="-122"/>
                </a:rPr>
                <a:t>5G</a:t>
              </a:r>
              <a:r>
                <a:rPr lang="zh-CN" altLang="en-US" sz="1100" dirty="0">
                  <a:solidFill>
                    <a:schemeClr val="bg1"/>
                  </a:solidFill>
                  <a:latin typeface="华文细黑" panose="02010600040101010101" pitchFamily="2" charset="-122"/>
                  <a:ea typeface="华文细黑" panose="02010600040101010101" pitchFamily="2" charset="-122"/>
                </a:rPr>
                <a:t>远程手术，动物实验</a:t>
              </a:r>
              <a:endParaRPr lang="zh-CN" altLang="en-US" sz="1100" dirty="0">
                <a:solidFill>
                  <a:schemeClr val="bg1"/>
                </a:solidFill>
                <a:latin typeface="华文细黑" panose="02010600040101010101" pitchFamily="2" charset="-122"/>
                <a:ea typeface="华文细黑" panose="02010600040101010101" pitchFamily="2" charset="-122"/>
              </a:endParaRPr>
            </a:p>
          </p:txBody>
        </p:sp>
        <p:grpSp>
          <p:nvGrpSpPr>
            <p:cNvPr id="64" name="组合 49"/>
            <p:cNvGrpSpPr/>
            <p:nvPr/>
          </p:nvGrpSpPr>
          <p:grpSpPr>
            <a:xfrm>
              <a:off x="9993071" y="1136516"/>
              <a:ext cx="1229960" cy="309580"/>
              <a:chOff x="10578852" y="2896625"/>
              <a:chExt cx="1511471" cy="423454"/>
            </a:xfrm>
            <a:solidFill>
              <a:srgbClr val="E36931"/>
            </a:solidFill>
          </p:grpSpPr>
          <p:sp>
            <p:nvSpPr>
              <p:cNvPr id="65" name="矩形: 圆角 52"/>
              <p:cNvSpPr/>
              <p:nvPr/>
            </p:nvSpPr>
            <p:spPr>
              <a:xfrm>
                <a:off x="10578852" y="2896625"/>
                <a:ext cx="1485900" cy="380999"/>
              </a:xfrm>
              <a:prstGeom prst="roundRect">
                <a:avLst>
                  <a:gd name="adj" fmla="val 50000"/>
                </a:avLst>
              </a:prstGeom>
              <a:solidFill>
                <a:srgbClr val="249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66" name="文本框 65"/>
              <p:cNvSpPr txBox="1"/>
              <p:nvPr/>
            </p:nvSpPr>
            <p:spPr>
              <a:xfrm>
                <a:off x="10604425" y="2899091"/>
                <a:ext cx="1485898" cy="420988"/>
              </a:xfrm>
              <a:prstGeom prst="rect">
                <a:avLst/>
              </a:prstGeom>
              <a:noFill/>
              <a:ln>
                <a:noFill/>
              </a:ln>
            </p:spPr>
            <p:txBody>
              <a:bodyPr wrap="square" rtlCol="0">
                <a:spAutoFit/>
              </a:bodyPr>
              <a:lstStyle/>
              <a:p>
                <a:pPr algn="ctr"/>
                <a:r>
                  <a:rPr lang="en-US" altLang="zh-CN" sz="1400" dirty="0">
                    <a:solidFill>
                      <a:schemeClr val="bg1"/>
                    </a:solidFill>
                    <a:latin typeface="华文细黑" panose="02010600040101010101" pitchFamily="2" charset="-122"/>
                    <a:ea typeface="华文细黑" panose="02010600040101010101" pitchFamily="2" charset="-122"/>
                  </a:rPr>
                  <a:t>2020</a:t>
                </a:r>
                <a:endParaRPr lang="zh-CN" altLang="en-US" sz="1400" dirty="0">
                  <a:solidFill>
                    <a:schemeClr val="bg1"/>
                  </a:solidFill>
                  <a:latin typeface="华文细黑" panose="02010600040101010101" pitchFamily="2" charset="-122"/>
                  <a:ea typeface="华文细黑" panose="02010600040101010101" pitchFamily="2" charset="-122"/>
                </a:endParaRPr>
              </a:p>
            </p:txBody>
          </p:sp>
        </p:grpSp>
        <p:sp>
          <p:nvSpPr>
            <p:cNvPr id="67" name="文本框 66"/>
            <p:cNvSpPr txBox="1"/>
            <p:nvPr/>
          </p:nvSpPr>
          <p:spPr>
            <a:xfrm>
              <a:off x="9863123" y="1446096"/>
              <a:ext cx="1404141" cy="338554"/>
            </a:xfrm>
            <a:prstGeom prst="rect">
              <a:avLst/>
            </a:prstGeom>
            <a:noFill/>
          </p:spPr>
          <p:txBody>
            <a:bodyPr wrap="square" rtlCol="0">
              <a:spAutoFit/>
            </a:bodyPr>
            <a:lstStyle/>
            <a:p>
              <a:pPr algn="ctr"/>
              <a:r>
                <a:rPr lang="zh-CN" altLang="en-US" sz="1600" b="1" dirty="0">
                  <a:solidFill>
                    <a:schemeClr val="bg1"/>
                  </a:solidFill>
                  <a:latin typeface="华文细黑" panose="02010600040101010101" pitchFamily="2" charset="-122"/>
                  <a:ea typeface="华文细黑" panose="02010600040101010101" pitchFamily="2" charset="-122"/>
                </a:rPr>
                <a:t>丰富产品体系</a:t>
              </a:r>
              <a:endParaRPr lang="zh-CN" altLang="en-US" sz="1600" b="1" dirty="0">
                <a:solidFill>
                  <a:schemeClr val="bg1"/>
                </a:solidFill>
                <a:latin typeface="华文细黑" panose="02010600040101010101" pitchFamily="2" charset="-122"/>
                <a:ea typeface="华文细黑" panose="02010600040101010101" pitchFamily="2" charset="-122"/>
              </a:endParaRPr>
            </a:p>
          </p:txBody>
        </p:sp>
      </p:grpSp>
      <p:grpSp>
        <p:nvGrpSpPr>
          <p:cNvPr id="69" name="组合 68"/>
          <p:cNvGrpSpPr/>
          <p:nvPr/>
        </p:nvGrpSpPr>
        <p:grpSpPr>
          <a:xfrm>
            <a:off x="6384036" y="4077072"/>
            <a:ext cx="204023" cy="183297"/>
            <a:chOff x="8520428" y="4903793"/>
            <a:chExt cx="250721" cy="250723"/>
          </a:xfrm>
        </p:grpSpPr>
        <p:sp>
          <p:nvSpPr>
            <p:cNvPr id="70" name="椭圆 69"/>
            <p:cNvSpPr/>
            <p:nvPr/>
          </p:nvSpPr>
          <p:spPr>
            <a:xfrm>
              <a:off x="8520428" y="4903793"/>
              <a:ext cx="250721" cy="250723"/>
            </a:xfrm>
            <a:prstGeom prst="ellipse">
              <a:avLst/>
            </a:prstGeom>
            <a:solidFill>
              <a:schemeClr val="bg1"/>
            </a:solidFill>
            <a:ln>
              <a:noFill/>
            </a:ln>
            <a:effectLst>
              <a:outerShdw blurRad="50800" sx="110000" sy="110000" algn="ctr"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71" name="椭圆 70"/>
            <p:cNvSpPr/>
            <p:nvPr/>
          </p:nvSpPr>
          <p:spPr>
            <a:xfrm>
              <a:off x="8576958" y="4969714"/>
              <a:ext cx="132480" cy="132480"/>
            </a:xfrm>
            <a:prstGeom prst="ellipse">
              <a:avLst/>
            </a:prstGeom>
            <a:solidFill>
              <a:srgbClr val="0BD2D2"/>
            </a:solidFill>
            <a:ln>
              <a:noFill/>
            </a:ln>
            <a:effectLst>
              <a:outerShdw blurRad="25400" sx="115000" sy="115000" algn="ctr"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华文细黑" panose="02010600040101010101" pitchFamily="2" charset="-122"/>
                <a:ea typeface="华文细黑" panose="02010600040101010101" pitchFamily="2" charset="-122"/>
              </a:endParaRPr>
            </a:p>
          </p:txBody>
        </p:sp>
      </p:grpSp>
      <p:grpSp>
        <p:nvGrpSpPr>
          <p:cNvPr id="6" name="组合 5"/>
          <p:cNvGrpSpPr/>
          <p:nvPr/>
        </p:nvGrpSpPr>
        <p:grpSpPr>
          <a:xfrm>
            <a:off x="6096000" y="4441242"/>
            <a:ext cx="2044295" cy="1292014"/>
            <a:chOff x="6450171" y="4201343"/>
            <a:chExt cx="2044295" cy="1292014"/>
          </a:xfrm>
        </p:grpSpPr>
        <p:sp>
          <p:nvSpPr>
            <p:cNvPr id="49" name="文本框 48"/>
            <p:cNvSpPr txBox="1"/>
            <p:nvPr/>
          </p:nvSpPr>
          <p:spPr>
            <a:xfrm>
              <a:off x="6670272" y="4540790"/>
              <a:ext cx="1510726" cy="338554"/>
            </a:xfrm>
            <a:prstGeom prst="rect">
              <a:avLst/>
            </a:prstGeom>
            <a:noFill/>
          </p:spPr>
          <p:txBody>
            <a:bodyPr wrap="square" rtlCol="0">
              <a:spAutoFit/>
            </a:bodyPr>
            <a:lstStyle/>
            <a:p>
              <a:pPr algn="ctr"/>
              <a:r>
                <a:rPr lang="zh-CN" altLang="en-US" sz="1600" b="1" dirty="0">
                  <a:solidFill>
                    <a:schemeClr val="bg1"/>
                  </a:solidFill>
                  <a:latin typeface="华文细黑" panose="02010600040101010101" pitchFamily="2" charset="-122"/>
                  <a:ea typeface="华文细黑" panose="02010600040101010101" pitchFamily="2" charset="-122"/>
                </a:rPr>
                <a:t>确定战略蓝图</a:t>
              </a:r>
              <a:endParaRPr lang="zh-CN" altLang="en-US" sz="1600" b="1" dirty="0">
                <a:solidFill>
                  <a:schemeClr val="bg1"/>
                </a:solidFill>
                <a:latin typeface="华文细黑" panose="02010600040101010101" pitchFamily="2" charset="-122"/>
                <a:ea typeface="华文细黑" panose="02010600040101010101" pitchFamily="2" charset="-122"/>
              </a:endParaRPr>
            </a:p>
          </p:txBody>
        </p:sp>
        <p:grpSp>
          <p:nvGrpSpPr>
            <p:cNvPr id="50" name="组合 49"/>
            <p:cNvGrpSpPr/>
            <p:nvPr/>
          </p:nvGrpSpPr>
          <p:grpSpPr>
            <a:xfrm>
              <a:off x="6799625" y="4201343"/>
              <a:ext cx="1209146" cy="307777"/>
              <a:chOff x="7989839" y="5490272"/>
              <a:chExt cx="1485899" cy="420989"/>
            </a:xfrm>
            <a:solidFill>
              <a:srgbClr val="E36931"/>
            </a:solidFill>
          </p:grpSpPr>
          <p:sp>
            <p:nvSpPr>
              <p:cNvPr id="51" name="矩形: 圆角 52"/>
              <p:cNvSpPr/>
              <p:nvPr/>
            </p:nvSpPr>
            <p:spPr>
              <a:xfrm>
                <a:off x="7989839" y="5501873"/>
                <a:ext cx="1485899" cy="381000"/>
              </a:xfrm>
              <a:prstGeom prst="roundRect">
                <a:avLst>
                  <a:gd name="adj" fmla="val 50000"/>
                </a:avLst>
              </a:prstGeom>
              <a:solidFill>
                <a:srgbClr val="249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52" name="文本框 51"/>
              <p:cNvSpPr txBox="1"/>
              <p:nvPr/>
            </p:nvSpPr>
            <p:spPr>
              <a:xfrm>
                <a:off x="8135533" y="5490272"/>
                <a:ext cx="1247198" cy="420989"/>
              </a:xfrm>
              <a:prstGeom prst="rect">
                <a:avLst/>
              </a:prstGeom>
              <a:noFill/>
              <a:ln>
                <a:noFill/>
              </a:ln>
            </p:spPr>
            <p:txBody>
              <a:bodyPr wrap="square" rtlCol="0">
                <a:spAutoFit/>
              </a:bodyPr>
              <a:lstStyle/>
              <a:p>
                <a:pPr algn="ctr"/>
                <a:r>
                  <a:rPr lang="en-US" altLang="zh-CN" sz="1400" dirty="0">
                    <a:solidFill>
                      <a:schemeClr val="bg1"/>
                    </a:solidFill>
                    <a:latin typeface="华文细黑" panose="02010600040101010101" pitchFamily="2" charset="-122"/>
                    <a:ea typeface="华文细黑" panose="02010600040101010101" pitchFamily="2" charset="-122"/>
                  </a:rPr>
                  <a:t>2018</a:t>
                </a:r>
                <a:endParaRPr lang="zh-CN" altLang="en-US" sz="1400" dirty="0">
                  <a:solidFill>
                    <a:schemeClr val="bg1"/>
                  </a:solidFill>
                  <a:latin typeface="华文细黑" panose="02010600040101010101" pitchFamily="2" charset="-122"/>
                  <a:ea typeface="华文细黑" panose="02010600040101010101" pitchFamily="2" charset="-122"/>
                </a:endParaRPr>
              </a:p>
            </p:txBody>
          </p:sp>
        </p:grpSp>
        <p:sp>
          <p:nvSpPr>
            <p:cNvPr id="84" name="文本框 83"/>
            <p:cNvSpPr txBox="1"/>
            <p:nvPr/>
          </p:nvSpPr>
          <p:spPr>
            <a:xfrm>
              <a:off x="6450171" y="4893193"/>
              <a:ext cx="2044295" cy="600164"/>
            </a:xfrm>
            <a:prstGeom prst="rect">
              <a:avLst/>
            </a:prstGeom>
            <a:noFill/>
          </p:spPr>
          <p:txBody>
            <a:bodyPr wrap="square" rtlCol="0">
              <a:spAutoFit/>
            </a:bodyPr>
            <a:lstStyle/>
            <a:p>
              <a:pPr lvl="0" algn="ctr">
                <a:lnSpc>
                  <a:spcPct val="150000"/>
                </a:lnSpc>
                <a:spcAft>
                  <a:spcPts val="0"/>
                </a:spcAft>
                <a:buClrTx/>
                <a:buSzTx/>
                <a:buNone/>
              </a:pPr>
              <a:r>
                <a:rPr lang="zh-CN" altLang="en-US" sz="1100" dirty="0">
                  <a:solidFill>
                    <a:schemeClr val="bg1"/>
                  </a:solidFill>
                  <a:latin typeface="华文细黑" panose="02010600040101010101" pitchFamily="2" charset="-122"/>
                  <a:ea typeface="华文细黑" panose="02010600040101010101" pitchFamily="2" charset="-122"/>
                </a:rPr>
                <a:t>确定以</a:t>
              </a:r>
              <a:r>
                <a:rPr lang="en-US" altLang="zh-CN" sz="1100" dirty="0">
                  <a:solidFill>
                    <a:schemeClr val="bg1"/>
                  </a:solidFill>
                  <a:latin typeface="华文细黑" panose="02010600040101010101" pitchFamily="2" charset="-122"/>
                  <a:ea typeface="华文细黑" panose="02010600040101010101" pitchFamily="2" charset="-122"/>
                </a:rPr>
                <a:t>Zeiss-</a:t>
              </a:r>
              <a:r>
                <a:rPr lang="en-US" altLang="zh-CN" sz="1100" dirty="0" err="1">
                  <a:solidFill>
                    <a:schemeClr val="bg1"/>
                  </a:solidFill>
                  <a:latin typeface="华文细黑" panose="02010600040101010101" pitchFamily="2" charset="-122"/>
                  <a:ea typeface="华文细黑" panose="02010600040101010101" pitchFamily="2" charset="-122"/>
                </a:rPr>
                <a:t>iOCT</a:t>
              </a:r>
              <a:r>
                <a:rPr lang="zh-CN" altLang="en-US" sz="1100" dirty="0">
                  <a:solidFill>
                    <a:schemeClr val="bg1"/>
                  </a:solidFill>
                  <a:latin typeface="华文细黑" panose="02010600040101010101" pitchFamily="2" charset="-122"/>
                  <a:ea typeface="华文细黑" panose="02010600040101010101" pitchFamily="2" charset="-122"/>
                </a:rPr>
                <a:t>图像引导的手术系统集成及研发</a:t>
              </a:r>
              <a:endParaRPr lang="zh-CN" altLang="en-US" sz="1100" dirty="0">
                <a:solidFill>
                  <a:schemeClr val="bg1"/>
                </a:solidFill>
                <a:latin typeface="华文细黑" panose="02010600040101010101" pitchFamily="2" charset="-122"/>
                <a:ea typeface="华文细黑" panose="02010600040101010101" pitchFamily="2" charset="-122"/>
              </a:endParaRPr>
            </a:p>
          </p:txBody>
        </p:sp>
      </p:grpSp>
      <p:sp>
        <p:nvSpPr>
          <p:cNvPr id="90" name="文本框 89"/>
          <p:cNvSpPr txBox="1"/>
          <p:nvPr/>
        </p:nvSpPr>
        <p:spPr>
          <a:xfrm>
            <a:off x="354196" y="191259"/>
            <a:ext cx="1699449" cy="461665"/>
          </a:xfrm>
          <a:prstGeom prst="rect">
            <a:avLst/>
          </a:prstGeom>
          <a:noFill/>
        </p:spPr>
        <p:txBody>
          <a:bodyPr wrap="square" rtlCol="0">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rPr>
              <a:t>发展历程</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91" name="直接连接符 90"/>
          <p:cNvCxnSpPr/>
          <p:nvPr/>
        </p:nvCxnSpPr>
        <p:spPr>
          <a:xfrm>
            <a:off x="104202" y="740585"/>
            <a:ext cx="263200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145404" y="2953027"/>
            <a:ext cx="2683011" cy="1828036"/>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1494" y="2390118"/>
            <a:ext cx="1727377" cy="2177712"/>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6729" y="2754846"/>
            <a:ext cx="1596755" cy="1490305"/>
          </a:xfrm>
          <a:prstGeom prst="rect">
            <a:avLst/>
          </a:prstGeom>
        </p:spPr>
      </p:pic>
      <p:pic>
        <p:nvPicPr>
          <p:cNvPr id="72" name="Picture 2" descr="C:\Users\zhoushuai\Desktop\ZeissOC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4086" y="1857826"/>
            <a:ext cx="1204238" cy="180635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5"/>
          <a:stretch>
            <a:fillRect/>
          </a:stretch>
        </p:blipFill>
        <p:spPr>
          <a:xfrm>
            <a:off x="8718358" y="286440"/>
            <a:ext cx="1236003" cy="672899"/>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99752" y="674250"/>
            <a:ext cx="1165135" cy="791369"/>
          </a:xfrm>
          <a:prstGeom prst="rect">
            <a:avLst/>
          </a:prstGeom>
        </p:spPr>
      </p:pic>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40602" y="630319"/>
            <a:ext cx="1440274" cy="1920365"/>
          </a:xfrm>
          <a:prstGeom prst="rect">
            <a:avLst/>
          </a:prstGeom>
        </p:spPr>
      </p:pic>
      <p:grpSp>
        <p:nvGrpSpPr>
          <p:cNvPr id="11" name="组合 10"/>
          <p:cNvGrpSpPr/>
          <p:nvPr/>
        </p:nvGrpSpPr>
        <p:grpSpPr>
          <a:xfrm>
            <a:off x="8217267" y="2830698"/>
            <a:ext cx="204023" cy="183297"/>
            <a:chOff x="8217267" y="2830698"/>
            <a:chExt cx="204023" cy="183297"/>
          </a:xfrm>
        </p:grpSpPr>
        <p:sp>
          <p:nvSpPr>
            <p:cNvPr id="78" name="椭圆 77"/>
            <p:cNvSpPr/>
            <p:nvPr/>
          </p:nvSpPr>
          <p:spPr>
            <a:xfrm>
              <a:off x="8217267" y="2830698"/>
              <a:ext cx="204023" cy="183297"/>
            </a:xfrm>
            <a:prstGeom prst="ellipse">
              <a:avLst/>
            </a:prstGeom>
            <a:solidFill>
              <a:schemeClr val="bg1"/>
            </a:solidFill>
            <a:ln>
              <a:noFill/>
            </a:ln>
            <a:effectLst>
              <a:outerShdw blurRad="50800" sx="110000" sy="110000" algn="ctr"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79" name="椭圆 78"/>
            <p:cNvSpPr/>
            <p:nvPr/>
          </p:nvSpPr>
          <p:spPr>
            <a:xfrm>
              <a:off x="8263268" y="2882763"/>
              <a:ext cx="107805" cy="96853"/>
            </a:xfrm>
            <a:prstGeom prst="ellipse">
              <a:avLst/>
            </a:prstGeom>
            <a:solidFill>
              <a:srgbClr val="0BD2D2"/>
            </a:solidFill>
            <a:ln>
              <a:noFill/>
            </a:ln>
            <a:effectLst>
              <a:outerShdw blurRad="25400" sx="115000" sy="115000" algn="ctr"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华文细黑" panose="02010600040101010101" pitchFamily="2" charset="-122"/>
                <a:ea typeface="华文细黑" panose="02010600040101010101" pitchFamily="2" charset="-122"/>
              </a:endParaRPr>
            </a:p>
          </p:txBody>
        </p:sp>
      </p:grpSp>
      <p:grpSp>
        <p:nvGrpSpPr>
          <p:cNvPr id="80" name="组合 79"/>
          <p:cNvGrpSpPr/>
          <p:nvPr/>
        </p:nvGrpSpPr>
        <p:grpSpPr>
          <a:xfrm>
            <a:off x="7834904" y="3140968"/>
            <a:ext cx="2509568" cy="1162511"/>
            <a:chOff x="9367103" y="1136516"/>
            <a:chExt cx="2509568" cy="1162511"/>
          </a:xfrm>
        </p:grpSpPr>
        <p:sp>
          <p:nvSpPr>
            <p:cNvPr id="81" name="文本框 80"/>
            <p:cNvSpPr txBox="1"/>
            <p:nvPr/>
          </p:nvSpPr>
          <p:spPr>
            <a:xfrm>
              <a:off x="9367103" y="1766574"/>
              <a:ext cx="2509568" cy="532453"/>
            </a:xfrm>
            <a:prstGeom prst="rect">
              <a:avLst/>
            </a:prstGeom>
            <a:noFill/>
          </p:spPr>
          <p:txBody>
            <a:bodyPr wrap="square" rtlCol="0">
              <a:spAutoFit/>
            </a:bodyPr>
            <a:lstStyle/>
            <a:p>
              <a:pPr>
                <a:lnSpc>
                  <a:spcPct val="130000"/>
                </a:lnSpc>
              </a:pPr>
              <a:r>
                <a:rPr lang="en-US" altLang="zh-CN" sz="1100" dirty="0">
                  <a:solidFill>
                    <a:schemeClr val="bg1"/>
                  </a:solidFill>
                  <a:latin typeface="华文细黑" panose="02010600040101010101" pitchFamily="2" charset="-122"/>
                  <a:ea typeface="华文细黑" panose="02010600040101010101" pitchFamily="2" charset="-122"/>
                </a:rPr>
                <a:t> </a:t>
              </a:r>
              <a:r>
                <a:rPr lang="zh-CN" altLang="en-US" sz="1100" dirty="0">
                  <a:solidFill>
                    <a:schemeClr val="bg1"/>
                  </a:solidFill>
                  <a:latin typeface="华文细黑" panose="02010600040101010101" pitchFamily="2" charset="-122"/>
                  <a:ea typeface="华文细黑" panose="02010600040101010101" pitchFamily="2" charset="-122"/>
                </a:rPr>
                <a:t>与中山眼科展开紧密合作，将手术操作扩展到白内障等常规眼科手术</a:t>
              </a:r>
              <a:endParaRPr lang="zh-CN" altLang="en-US" sz="1100" dirty="0">
                <a:solidFill>
                  <a:schemeClr val="bg1"/>
                </a:solidFill>
                <a:latin typeface="华文细黑" panose="02010600040101010101" pitchFamily="2" charset="-122"/>
                <a:ea typeface="华文细黑" panose="02010600040101010101" pitchFamily="2" charset="-122"/>
              </a:endParaRPr>
            </a:p>
          </p:txBody>
        </p:sp>
        <p:grpSp>
          <p:nvGrpSpPr>
            <p:cNvPr id="82" name="组合 49"/>
            <p:cNvGrpSpPr/>
            <p:nvPr/>
          </p:nvGrpSpPr>
          <p:grpSpPr>
            <a:xfrm>
              <a:off x="9993071" y="1136516"/>
              <a:ext cx="1229960" cy="309580"/>
              <a:chOff x="10578852" y="2896625"/>
              <a:chExt cx="1511471" cy="423454"/>
            </a:xfrm>
            <a:solidFill>
              <a:srgbClr val="E36931"/>
            </a:solidFill>
          </p:grpSpPr>
          <p:sp>
            <p:nvSpPr>
              <p:cNvPr id="85" name="矩形: 圆角 52"/>
              <p:cNvSpPr/>
              <p:nvPr/>
            </p:nvSpPr>
            <p:spPr>
              <a:xfrm>
                <a:off x="10578852" y="2896625"/>
                <a:ext cx="1485900" cy="380999"/>
              </a:xfrm>
              <a:prstGeom prst="roundRect">
                <a:avLst>
                  <a:gd name="adj" fmla="val 50000"/>
                </a:avLst>
              </a:prstGeom>
              <a:solidFill>
                <a:srgbClr val="249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86" name="文本框 85"/>
              <p:cNvSpPr txBox="1"/>
              <p:nvPr/>
            </p:nvSpPr>
            <p:spPr>
              <a:xfrm>
                <a:off x="10604425" y="2899091"/>
                <a:ext cx="1485898" cy="420988"/>
              </a:xfrm>
              <a:prstGeom prst="rect">
                <a:avLst/>
              </a:prstGeom>
              <a:noFill/>
              <a:ln>
                <a:noFill/>
              </a:ln>
            </p:spPr>
            <p:txBody>
              <a:bodyPr wrap="square" rtlCol="0">
                <a:spAutoFit/>
              </a:bodyPr>
              <a:lstStyle/>
              <a:p>
                <a:pPr algn="ctr"/>
                <a:r>
                  <a:rPr lang="en-US" altLang="zh-CN" sz="1400" dirty="0">
                    <a:solidFill>
                      <a:schemeClr val="bg1"/>
                    </a:solidFill>
                    <a:latin typeface="华文细黑" panose="02010600040101010101" pitchFamily="2" charset="-122"/>
                    <a:ea typeface="华文细黑" panose="02010600040101010101" pitchFamily="2" charset="-122"/>
                  </a:rPr>
                  <a:t>2019</a:t>
                </a:r>
                <a:endParaRPr lang="zh-CN" altLang="en-US" sz="1400" dirty="0">
                  <a:solidFill>
                    <a:schemeClr val="bg1"/>
                  </a:solidFill>
                  <a:latin typeface="华文细黑" panose="02010600040101010101" pitchFamily="2" charset="-122"/>
                  <a:ea typeface="华文细黑" panose="02010600040101010101" pitchFamily="2" charset="-122"/>
                </a:endParaRPr>
              </a:p>
            </p:txBody>
          </p:sp>
        </p:grpSp>
        <p:sp>
          <p:nvSpPr>
            <p:cNvPr id="83" name="文本框 82"/>
            <p:cNvSpPr txBox="1"/>
            <p:nvPr/>
          </p:nvSpPr>
          <p:spPr>
            <a:xfrm>
              <a:off x="9863123" y="1446096"/>
              <a:ext cx="1404141" cy="338554"/>
            </a:xfrm>
            <a:prstGeom prst="rect">
              <a:avLst/>
            </a:prstGeom>
            <a:noFill/>
          </p:spPr>
          <p:txBody>
            <a:bodyPr wrap="square" rtlCol="0">
              <a:spAutoFit/>
            </a:bodyPr>
            <a:lstStyle/>
            <a:p>
              <a:pPr algn="ctr"/>
              <a:r>
                <a:rPr lang="zh-CN" altLang="en-US" sz="1600" b="1" dirty="0">
                  <a:solidFill>
                    <a:schemeClr val="bg1"/>
                  </a:solidFill>
                  <a:latin typeface="华文细黑" panose="02010600040101010101" pitchFamily="2" charset="-122"/>
                  <a:ea typeface="华文细黑" panose="02010600040101010101" pitchFamily="2" charset="-122"/>
                </a:rPr>
                <a:t>工业样机</a:t>
              </a:r>
              <a:endParaRPr lang="zh-CN" altLang="en-US" sz="1600" b="1" dirty="0">
                <a:solidFill>
                  <a:schemeClr val="bg1"/>
                </a:solidFill>
                <a:latin typeface="华文细黑" panose="02010600040101010101" pitchFamily="2" charset="-122"/>
                <a:ea typeface="华文细黑" panose="02010600040101010101" pitchFamily="2" charset="-122"/>
              </a:endParaRPr>
            </a:p>
          </p:txBody>
        </p:sp>
      </p:grpSp>
      <p:pic>
        <p:nvPicPr>
          <p:cNvPr id="87" name="图片 86"/>
          <p:cNvPicPr>
            <a:picLocks noChangeAspect="1"/>
          </p:cNvPicPr>
          <p:nvPr/>
        </p:nvPicPr>
        <p:blipFill>
          <a:blip r:embed="rId8"/>
          <a:stretch>
            <a:fillRect/>
          </a:stretch>
        </p:blipFill>
        <p:spPr>
          <a:xfrm>
            <a:off x="10185689" y="4102002"/>
            <a:ext cx="1794044" cy="258451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055440" y="1895554"/>
            <a:ext cx="2788011" cy="344401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54196" y="191259"/>
            <a:ext cx="1781364" cy="461665"/>
          </a:xfrm>
          <a:prstGeom prst="rect">
            <a:avLst/>
          </a:prstGeom>
          <a:noFill/>
        </p:spPr>
        <p:txBody>
          <a:bodyPr wrap="square" rtlCol="0">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rPr>
              <a:t>核心团队</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367654" y="740585"/>
            <a:ext cx="263200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163725" y="3376696"/>
            <a:ext cx="6548899" cy="193899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中山</a:t>
            </a:r>
            <a:r>
              <a:rPr lang="zh-CN"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大学 </a:t>
            </a: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在读</a:t>
            </a:r>
            <a:r>
              <a:rPr lang="zh-CN"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博士</a:t>
            </a: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，专注机器人研究</a:t>
            </a:r>
            <a:r>
              <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n"/>
            </a:pPr>
            <a:r>
              <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2011</a:t>
            </a: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-2018</a:t>
            </a: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年本硕就读于华南理工大学自动化学院，主要研究机器人单臂控制算法。</a:t>
            </a:r>
            <a:endPar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中山</a:t>
            </a:r>
            <a:r>
              <a:rPr lang="zh-CN"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大学攻读博士期间</a:t>
            </a: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，主要研究机器人辅助眼科手术。</a:t>
            </a:r>
            <a:endPar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285750" indent="-285750">
              <a:lnSpc>
                <a:spcPct val="150000"/>
              </a:lnSpc>
              <a:buFont typeface="Wingdings" panose="05000000000000000000" pitchFamily="2" charset="2"/>
              <a:buChar char="n"/>
            </a:pP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目前负责</a:t>
            </a:r>
            <a:r>
              <a:rPr lang="zh-CN"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系统整体设计、实时系统设计和人工智能算法。</a:t>
            </a:r>
            <a:endParaRPr lang="zh-CN"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p:cNvSpPr/>
          <p:nvPr/>
        </p:nvSpPr>
        <p:spPr>
          <a:xfrm>
            <a:off x="5230621" y="1899246"/>
            <a:ext cx="2301703" cy="584775"/>
          </a:xfrm>
          <a:prstGeom prst="rect">
            <a:avLst/>
          </a:prstGeom>
        </p:spPr>
        <p:txBody>
          <a:bodyPr wrap="square">
            <a:spAutoFit/>
          </a:bodyPr>
          <a:lstStyle/>
          <a:p>
            <a:r>
              <a:rPr lang="zh-CN" altLang="en-US" sz="3200"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夏俊</a:t>
            </a:r>
            <a:endParaRPr lang="zh-CN" altLang="en-US" sz="3200" dirty="0"/>
          </a:p>
        </p:txBody>
      </p:sp>
      <p:cxnSp>
        <p:nvCxnSpPr>
          <p:cNvPr id="16" name="直接连接符 15"/>
          <p:cNvCxnSpPr/>
          <p:nvPr/>
        </p:nvCxnSpPr>
        <p:spPr>
          <a:xfrm>
            <a:off x="5230621" y="3170585"/>
            <a:ext cx="1654349"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231187" y="2580972"/>
            <a:ext cx="2812140"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Jun XIA</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392373" y="1575531"/>
            <a:ext cx="2759411" cy="353465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4196" y="191259"/>
            <a:ext cx="1781364" cy="461665"/>
          </a:xfrm>
          <a:prstGeom prst="rect">
            <a:avLst/>
          </a:prstGeom>
          <a:noFill/>
        </p:spPr>
        <p:txBody>
          <a:bodyPr wrap="square" rtlCol="0">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rPr>
              <a:t>核心团队</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367654" y="740585"/>
            <a:ext cx="263200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8060517" y="1851346"/>
            <a:ext cx="2788011" cy="344401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77745" y="3553263"/>
            <a:ext cx="6289757" cy="2264787"/>
          </a:xfrm>
          <a:prstGeom prst="rect">
            <a:avLst/>
          </a:prstGeom>
        </p:spPr>
        <p:txBody>
          <a:bodyPr wrap="square">
            <a:spAutoFit/>
          </a:bodyPr>
          <a:lstStyle/>
          <a:p>
            <a:pPr marL="285750" lvl="0" indent="-285750">
              <a:lnSpc>
                <a:spcPct val="150000"/>
              </a:lnSpc>
              <a:spcAft>
                <a:spcPts val="0"/>
              </a:spcAft>
              <a:buFont typeface="Wingdings" panose="05000000000000000000" pitchFamily="2" charset="2"/>
              <a:buChar char="n"/>
            </a:pPr>
            <a:r>
              <a:rPr lang="zh-CN"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慕尼黑工业大学 博士</a:t>
            </a: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，专注机器人研究</a:t>
            </a:r>
            <a:r>
              <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lvl="0" indent="-285750">
              <a:lnSpc>
                <a:spcPct val="150000"/>
              </a:lnSpc>
              <a:buFont typeface="Wingdings" panose="05000000000000000000" pitchFamily="2" charset="2"/>
              <a:buChar char="n"/>
            </a:pP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慕尼黑工业大学</a:t>
            </a:r>
            <a:r>
              <a:rPr lang="en-US" altLang="zh-CN" sz="1600" kern="1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Isar</a:t>
            </a: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右岸附属医院眼科器械研究实验室主任</a:t>
            </a:r>
            <a:endPar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lvl="0" indent="-285750">
              <a:lnSpc>
                <a:spcPct val="150000"/>
              </a:lnSpc>
              <a:buFont typeface="Wingdings" panose="05000000000000000000" pitchFamily="2" charset="2"/>
              <a:buChar char="n"/>
            </a:pP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长期与美国约翰霍普金斯大学，德国卡尔蔡司，西门子医疗，有长期稳定合作关系</a:t>
            </a:r>
            <a:endPar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285750" lvl="0" indent="-285750">
              <a:lnSpc>
                <a:spcPct val="150000"/>
              </a:lnSpc>
              <a:buFont typeface="Wingdings" panose="05000000000000000000" pitchFamily="2" charset="2"/>
              <a:buChar char="n"/>
            </a:pP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目前负责团队技术方向设计、机器人整体优化，硬件控制平台设计</a:t>
            </a:r>
            <a:r>
              <a:rPr lang="zh-CN"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zh-CN"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12"/>
          <p:cNvSpPr/>
          <p:nvPr/>
        </p:nvSpPr>
        <p:spPr>
          <a:xfrm>
            <a:off x="1077745" y="2204864"/>
            <a:ext cx="4874238" cy="584775"/>
          </a:xfrm>
          <a:prstGeom prst="rect">
            <a:avLst/>
          </a:prstGeom>
        </p:spPr>
        <p:txBody>
          <a:bodyPr wrap="square">
            <a:spAutoFit/>
          </a:bodyPr>
          <a:lstStyle/>
          <a:p>
            <a:r>
              <a:rPr lang="en-US" altLang="zh-CN" sz="3200"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Dr.-</a:t>
            </a:r>
            <a:r>
              <a:rPr lang="en-US" altLang="zh-CN" sz="3200" b="1" kern="1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Ing</a:t>
            </a:r>
            <a:r>
              <a:rPr lang="en-US" altLang="zh-CN" sz="3200"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M Ali </a:t>
            </a:r>
            <a:r>
              <a:rPr lang="en-US" altLang="zh-CN" sz="3200" b="1" kern="1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Nasseri</a:t>
            </a:r>
            <a:endParaRPr lang="zh-CN" altLang="en-US" sz="3200" dirty="0"/>
          </a:p>
        </p:txBody>
      </p:sp>
      <p:cxnSp>
        <p:nvCxnSpPr>
          <p:cNvPr id="15" name="直接连接符 14"/>
          <p:cNvCxnSpPr/>
          <p:nvPr/>
        </p:nvCxnSpPr>
        <p:spPr>
          <a:xfrm>
            <a:off x="1147749" y="3348255"/>
            <a:ext cx="1656184"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80176" y="2073847"/>
            <a:ext cx="2958832" cy="2958832"/>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055440" y="1895554"/>
            <a:ext cx="2788011" cy="344401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54196" y="191259"/>
            <a:ext cx="1781364" cy="461665"/>
          </a:xfrm>
          <a:prstGeom prst="rect">
            <a:avLst/>
          </a:prstGeom>
          <a:noFill/>
        </p:spPr>
        <p:txBody>
          <a:bodyPr wrap="square" rtlCol="0">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rPr>
              <a:t>核心团队</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367654" y="740585"/>
            <a:ext cx="263200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163725" y="3376696"/>
            <a:ext cx="6548899" cy="193899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巴黎高等国际商业管理学院 </a:t>
            </a:r>
            <a:r>
              <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MBA</a:t>
            </a: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n"/>
            </a:pPr>
            <a:r>
              <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2014-2019</a:t>
            </a: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 联合畅想运营总监。</a:t>
            </a:r>
            <a:r>
              <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2012</a:t>
            </a: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-2014</a:t>
            </a: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 荷兰</a:t>
            </a:r>
            <a:r>
              <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Incentive</a:t>
            </a: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国际会展公司法国分公司总经理。</a:t>
            </a:r>
            <a:r>
              <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2005</a:t>
            </a: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-2012</a:t>
            </a: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 法国自由高级商务咨询师</a:t>
            </a: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285750" indent="-285750">
              <a:lnSpc>
                <a:spcPct val="150000"/>
              </a:lnSpc>
              <a:buFont typeface="Wingdings" panose="05000000000000000000" pitchFamily="2" charset="2"/>
              <a:buChar char="n"/>
            </a:pPr>
            <a:r>
              <a:rPr lang="zh-CN" altLang="en-US"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目前负责团队运营</a:t>
            </a:r>
            <a:r>
              <a:rPr lang="zh-CN"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zh-CN"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p:cNvSpPr/>
          <p:nvPr/>
        </p:nvSpPr>
        <p:spPr>
          <a:xfrm>
            <a:off x="5163725" y="1941837"/>
            <a:ext cx="2301703" cy="584775"/>
          </a:xfrm>
          <a:prstGeom prst="rect">
            <a:avLst/>
          </a:prstGeom>
        </p:spPr>
        <p:txBody>
          <a:bodyPr wrap="square">
            <a:spAutoFit/>
          </a:bodyPr>
          <a:lstStyle/>
          <a:p>
            <a:r>
              <a:rPr lang="zh-CN" altLang="en-US" sz="3200"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黎丹</a:t>
            </a:r>
            <a:endParaRPr lang="zh-CN" altLang="en-US" sz="3200" dirty="0"/>
          </a:p>
        </p:txBody>
      </p:sp>
      <p:cxnSp>
        <p:nvCxnSpPr>
          <p:cNvPr id="16" name="直接连接符 15"/>
          <p:cNvCxnSpPr/>
          <p:nvPr/>
        </p:nvCxnSpPr>
        <p:spPr>
          <a:xfrm>
            <a:off x="5230621" y="3170585"/>
            <a:ext cx="1654349"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164291" y="2623563"/>
            <a:ext cx="2812140"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Dan LI</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343472" y="2073291"/>
            <a:ext cx="2664296" cy="30120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680" y="2456892"/>
            <a:ext cx="1836819" cy="1944216"/>
          </a:xfrm>
          <a:prstGeom prst="rect">
            <a:avLst/>
          </a:prstGeom>
          <a:solidFill>
            <a:srgbClr val="249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06139" y="2665700"/>
            <a:ext cx="2738081" cy="584775"/>
          </a:xfrm>
          <a:prstGeom prst="rect">
            <a:avLst/>
          </a:prstGeom>
          <a:noFill/>
        </p:spPr>
        <p:txBody>
          <a:bodyPr wrap="square" rtlCol="0">
            <a:spAutoFit/>
          </a:bodyPr>
          <a:lstStyle/>
          <a:p>
            <a:r>
              <a:rPr lang="en-US" altLang="zh-CN" sz="3200" b="1" dirty="0">
                <a:solidFill>
                  <a:schemeClr val="bg1"/>
                </a:solidFill>
                <a:latin typeface="华文细黑" panose="02010600040101010101" pitchFamily="2" charset="-122"/>
                <a:ea typeface="华文细黑" panose="02010600040101010101" pitchFamily="2" charset="-122"/>
              </a:rPr>
              <a:t>01 </a:t>
            </a:r>
            <a:r>
              <a:rPr lang="zh-CN" altLang="en-US" sz="3200" b="1" dirty="0" smtClean="0">
                <a:solidFill>
                  <a:schemeClr val="bg1"/>
                </a:solidFill>
                <a:latin typeface="华文细黑" panose="02010600040101010101" pitchFamily="2" charset="-122"/>
                <a:ea typeface="华文细黑" panose="02010600040101010101" pitchFamily="2" charset="-122"/>
              </a:rPr>
              <a:t>项目简介</a:t>
            </a:r>
            <a:endParaRPr lang="en-US" altLang="zh-CN" sz="3200" b="1" dirty="0">
              <a:solidFill>
                <a:schemeClr val="bg1"/>
              </a:solidFill>
              <a:latin typeface="华文细黑" panose="02010600040101010101" pitchFamily="2" charset="-122"/>
              <a:ea typeface="华文细黑" panose="02010600040101010101" pitchFamily="2" charset="-122"/>
            </a:endParaRPr>
          </a:p>
        </p:txBody>
      </p:sp>
      <p:cxnSp>
        <p:nvCxnSpPr>
          <p:cNvPr id="6" name="直接连接符 5"/>
          <p:cNvCxnSpPr/>
          <p:nvPr/>
        </p:nvCxnSpPr>
        <p:spPr>
          <a:xfrm>
            <a:off x="2349820" y="3428365"/>
            <a:ext cx="5524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285999" y="3628729"/>
            <a:ext cx="3360821" cy="338554"/>
          </a:xfrm>
          <a:prstGeom prst="rect">
            <a:avLst/>
          </a:prstGeom>
          <a:noFill/>
        </p:spPr>
        <p:txBody>
          <a:bodyPr wrap="square" rtlCol="0">
            <a:spAutoFit/>
          </a:bodyPr>
          <a:lstStyle/>
          <a:p>
            <a:r>
              <a:rPr lang="en-US" altLang="zh-CN" sz="1600" dirty="0" smtClean="0">
                <a:solidFill>
                  <a:schemeClr val="bg1"/>
                </a:solidFill>
                <a:latin typeface="华文细黑" panose="02010600040101010101" pitchFamily="2" charset="-122"/>
                <a:ea typeface="华文细黑" panose="02010600040101010101" pitchFamily="2" charset="-122"/>
              </a:rPr>
              <a:t>INTRODUCTION</a:t>
            </a:r>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8" name="矩形 7"/>
          <p:cNvSpPr/>
          <p:nvPr/>
        </p:nvSpPr>
        <p:spPr>
          <a:xfrm>
            <a:off x="6095998" y="2485961"/>
            <a:ext cx="6096002" cy="1944216"/>
          </a:xfrm>
          <a:prstGeom prst="rect">
            <a:avLst/>
          </a:prstGeom>
          <a:solidFill>
            <a:srgbClr val="249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ss0.bdstatic.com/70cFuHSh_Q1YnxGkpoWK1HF6hhy/it/u=3177377787,1273159277&amp;fm=15&amp;gp=0.jpg"/>
          <p:cNvPicPr>
            <a:picLocks noChangeAspect="1" noChangeArrowheads="1"/>
          </p:cNvPicPr>
          <p:nvPr/>
        </p:nvPicPr>
        <p:blipFill rotWithShape="1">
          <a:blip r:embed="rId1">
            <a:extLst>
              <a:ext uri="{28A0092B-C50C-407E-A947-70E740481C1C}">
                <a14:useLocalDpi xmlns:a14="http://schemas.microsoft.com/office/drawing/2010/main" val="0"/>
              </a:ext>
            </a:extLst>
          </a:blip>
          <a:srcRect l="17001" t="4589" r="27387" b="11993"/>
          <a:stretch>
            <a:fillRect/>
          </a:stretch>
        </p:blipFill>
        <p:spPr bwMode="auto">
          <a:xfrm>
            <a:off x="2115703" y="1278761"/>
            <a:ext cx="2632002" cy="2632002"/>
          </a:xfrm>
          <a:prstGeom prst="ellipse">
            <a:avLst/>
          </a:prstGeom>
          <a:noFill/>
        </p:spPr>
      </p:pic>
      <p:sp>
        <p:nvSpPr>
          <p:cNvPr id="10" name="文本框 9"/>
          <p:cNvSpPr txBox="1"/>
          <p:nvPr/>
        </p:nvSpPr>
        <p:spPr>
          <a:xfrm>
            <a:off x="354196" y="191259"/>
            <a:ext cx="1781364" cy="461665"/>
          </a:xfrm>
          <a:prstGeom prst="rect">
            <a:avLst/>
          </a:prstGeom>
          <a:noFill/>
        </p:spPr>
        <p:txBody>
          <a:bodyPr wrap="square" rtlCol="0">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rPr>
              <a:t>核心团队</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367654" y="740585"/>
            <a:ext cx="263200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847529" y="4257670"/>
            <a:ext cx="3168351" cy="2122805"/>
          </a:xfrm>
          <a:prstGeom prst="rect">
            <a:avLst/>
          </a:prstGeom>
        </p:spPr>
        <p:txBody>
          <a:bodyPr wrap="square">
            <a:spAutoFit/>
          </a:bodyPr>
          <a:lstStyle/>
          <a:p>
            <a:pPr lvl="0" algn="ctr">
              <a:lnSpc>
                <a:spcPct val="150000"/>
              </a:lnSpc>
              <a:spcAft>
                <a:spcPts val="0"/>
              </a:spcAft>
            </a:pPr>
            <a:r>
              <a:rPr lang="zh-CN" altLang="en-US"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技术</a:t>
            </a:r>
            <a:r>
              <a:rPr lang="zh-CN" altLang="zh-CN"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首席科学家</a:t>
            </a:r>
            <a:r>
              <a:rPr lang="en-US" altLang="zh-CN"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黄凯</a:t>
            </a:r>
            <a:endParaRPr lang="en-US" altLang="zh-CN"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lvl="0" algn="ctr">
              <a:lnSpc>
                <a:spcPct val="150000"/>
              </a:lnSpc>
              <a:spcAft>
                <a:spcPts val="0"/>
              </a:spcAft>
            </a:pPr>
            <a:r>
              <a:rPr lang="zh-CN"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苏黎世理工大学 博士</a:t>
            </a:r>
            <a:endParaRPr lang="en-US"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lvl="0" algn="ctr">
              <a:lnSpc>
                <a:spcPct val="150000"/>
              </a:lnSpc>
              <a:spcAft>
                <a:spcPts val="0"/>
              </a:spcAft>
            </a:pPr>
            <a:r>
              <a:rPr lang="zh-CN"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中山大学 教授</a:t>
            </a:r>
            <a:endParaRPr lang="en-US"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lvl="0" algn="ctr">
              <a:lnSpc>
                <a:spcPct val="150000"/>
              </a:lnSpc>
              <a:spcAft>
                <a:spcPts val="0"/>
              </a:spcAft>
            </a:pP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人工智能与</a:t>
            </a: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无人系统研究所所长</a:t>
            </a:r>
            <a:endParaRPr lang="en-US"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lvl="0" algn="ctr">
              <a:lnSpc>
                <a:spcPct val="150000"/>
              </a:lnSpc>
              <a:spcAft>
                <a:spcPts val="0"/>
              </a:spcAft>
            </a:pP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海外高层次人才引进计划</a:t>
            </a:r>
            <a:endParaRPr lang="en-US"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lvl="0" algn="ctr">
              <a:lnSpc>
                <a:spcPct val="150000"/>
              </a:lnSpc>
              <a:spcAft>
                <a:spcPts val="0"/>
              </a:spcAft>
            </a:pP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广东省重点研发项目首席科学家</a:t>
            </a:r>
            <a:endParaRPr lang="zh-CN"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26"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9312" b="22000"/>
          <a:stretch>
            <a:fillRect/>
          </a:stretch>
        </p:blipFill>
        <p:spPr bwMode="auto">
          <a:xfrm>
            <a:off x="6627306" y="1166819"/>
            <a:ext cx="2681804" cy="2625933"/>
          </a:xfrm>
          <a:prstGeom prst="ellipse">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6312024" y="4278302"/>
            <a:ext cx="3312368" cy="2123658"/>
          </a:xfrm>
          <a:prstGeom prst="rect">
            <a:avLst/>
          </a:prstGeom>
        </p:spPr>
        <p:txBody>
          <a:bodyPr wrap="square">
            <a:spAutoFit/>
          </a:bodyPr>
          <a:lstStyle/>
          <a:p>
            <a:pPr lvl="0" algn="ctr">
              <a:lnSpc>
                <a:spcPct val="150000"/>
              </a:lnSpc>
              <a:spcAft>
                <a:spcPts val="0"/>
              </a:spcAft>
            </a:pPr>
            <a:r>
              <a:rPr lang="zh-CN" altLang="en-US"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医学</a:t>
            </a:r>
            <a:r>
              <a:rPr lang="zh-CN" altLang="zh-CN"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首席科学家</a:t>
            </a:r>
            <a:r>
              <a:rPr lang="en-US" altLang="zh-CN"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林浩添</a:t>
            </a:r>
            <a:endParaRPr lang="en-US" altLang="zh-CN"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lvl="0" algn="ctr">
              <a:lnSpc>
                <a:spcPct val="150000"/>
              </a:lnSpc>
              <a:spcAft>
                <a:spcPts val="0"/>
              </a:spcAft>
            </a:pP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中山眼科人工智能与大数据科主任</a:t>
            </a:r>
            <a:endParaRPr lang="en-US"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lvl="0" algn="ctr">
              <a:lnSpc>
                <a:spcPct val="150000"/>
              </a:lnSpc>
              <a:spcAft>
                <a:spcPts val="0"/>
              </a:spcAft>
            </a:pP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国家优青，国家重点研发项目首席科学家，青年珠江学者，广东省“特支计划”科技创新领军人才，广东省杰出青年医学人才和杰出青年基金获得者</a:t>
            </a:r>
            <a:endParaRPr lang="zh-CN"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AutoShape 4" descr="Image result for ali nasseri t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86871" y="1166293"/>
            <a:ext cx="1012615" cy="1350153"/>
          </a:xfrm>
          <a:prstGeom prst="rect">
            <a:avLst/>
          </a:prstGeom>
        </p:spPr>
      </p:pic>
      <p:sp>
        <p:nvSpPr>
          <p:cNvPr id="3" name="文本框 2"/>
          <p:cNvSpPr txBox="1"/>
          <p:nvPr/>
        </p:nvSpPr>
        <p:spPr>
          <a:xfrm>
            <a:off x="479376" y="4461999"/>
            <a:ext cx="11017224" cy="29627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团队</a:t>
            </a:r>
            <a:r>
              <a:rPr lang="zh-CN" altLang="zh-CN" sz="1400" dirty="0">
                <a:solidFill>
                  <a:schemeClr val="bg1"/>
                </a:solidFill>
                <a:latin typeface="微软雅黑" panose="020B0503020204020204" pitchFamily="34" charset="-122"/>
                <a:ea typeface="微软雅黑" panose="020B0503020204020204" pitchFamily="34" charset="-122"/>
              </a:rPr>
              <a:t>源于</a:t>
            </a:r>
            <a:r>
              <a:rPr lang="zh-CN" altLang="en-US" sz="1400" b="1" dirty="0">
                <a:solidFill>
                  <a:srgbClr val="66C0EA"/>
                </a:solidFill>
                <a:latin typeface="微软雅黑" panose="020B0503020204020204" pitchFamily="34" charset="-122"/>
                <a:ea typeface="微软雅黑" panose="020B0503020204020204" pitchFamily="34" charset="-122"/>
              </a:rPr>
              <a:t>慕尼黑工业大学与</a:t>
            </a:r>
            <a:r>
              <a:rPr lang="zh-CN" altLang="zh-CN" sz="1400" b="1" dirty="0">
                <a:solidFill>
                  <a:srgbClr val="66C0EA"/>
                </a:solidFill>
                <a:latin typeface="微软雅黑" panose="020B0503020204020204" pitchFamily="34" charset="-122"/>
                <a:ea typeface="微软雅黑" panose="020B0503020204020204" pitchFamily="34" charset="-122"/>
              </a:rPr>
              <a:t>中山大学无人系统研究所</a:t>
            </a:r>
            <a:r>
              <a:rPr lang="zh-CN" altLang="en-US" sz="1400" dirty="0">
                <a:solidFill>
                  <a:schemeClr val="bg1"/>
                </a:solidFill>
                <a:latin typeface="微软雅黑" panose="020B0503020204020204" pitchFamily="34" charset="-122"/>
                <a:ea typeface="微软雅黑" panose="020B0503020204020204" pitchFamily="34" charset="-122"/>
              </a:rPr>
              <a:t>，</a:t>
            </a:r>
            <a:r>
              <a:rPr lang="zh-CN" altLang="zh-CN" sz="1400" dirty="0">
                <a:solidFill>
                  <a:schemeClr val="bg1"/>
                </a:solidFill>
                <a:latin typeface="微软雅黑" panose="020B0503020204020204" pitchFamily="34" charset="-122"/>
                <a:ea typeface="微软雅黑" panose="020B0503020204020204" pitchFamily="34" charset="-122"/>
              </a:rPr>
              <a:t>团队主创人员来自慕尼黑工业大学、中山大学</a:t>
            </a:r>
            <a:r>
              <a:rPr lang="zh-CN" altLang="en-US" sz="1400" dirty="0">
                <a:solidFill>
                  <a:schemeClr val="bg1"/>
                </a:solidFill>
                <a:latin typeface="微软雅黑" panose="020B0503020204020204" pitchFamily="34" charset="-122"/>
                <a:ea typeface="微软雅黑" panose="020B0503020204020204" pitchFamily="34" charset="-122"/>
              </a:rPr>
              <a:t>等海内外名校</a:t>
            </a:r>
            <a:r>
              <a:rPr lang="zh-CN" altLang="zh-CN" sz="1400" dirty="0">
                <a:solidFill>
                  <a:schemeClr val="bg1"/>
                </a:solidFill>
                <a:latin typeface="微软雅黑" panose="020B0503020204020204" pitchFamily="34" charset="-122"/>
                <a:ea typeface="微软雅黑" panose="020B0503020204020204" pitchFamily="34" charset="-122"/>
              </a:rPr>
              <a:t>，</a:t>
            </a:r>
            <a:r>
              <a:rPr lang="zh-CN" altLang="zh-CN" sz="1400" b="1" dirty="0">
                <a:solidFill>
                  <a:srgbClr val="66C0EA"/>
                </a:solidFill>
                <a:latin typeface="微软雅黑" panose="020B0503020204020204" pitchFamily="34" charset="-122"/>
                <a:ea typeface="微软雅黑" panose="020B0503020204020204" pitchFamily="34" charset="-122"/>
              </a:rPr>
              <a:t>团队中硕士以上学历占</a:t>
            </a:r>
            <a:r>
              <a:rPr lang="en-US" altLang="zh-CN" sz="1400" b="1" dirty="0">
                <a:solidFill>
                  <a:srgbClr val="66C0EA"/>
                </a:solidFill>
                <a:latin typeface="微软雅黑" panose="020B0503020204020204" pitchFamily="34" charset="-122"/>
                <a:ea typeface="微软雅黑" panose="020B0503020204020204" pitchFamily="34" charset="-122"/>
              </a:rPr>
              <a:t>80%</a:t>
            </a:r>
            <a:r>
              <a:rPr lang="zh-CN" altLang="zh-CN" sz="1400" b="1" dirty="0">
                <a:solidFill>
                  <a:srgbClr val="66C0EA"/>
                </a:solidFill>
                <a:latin typeface="微软雅黑" panose="020B0503020204020204" pitchFamily="34" charset="-122"/>
                <a:ea typeface="微软雅黑" panose="020B0503020204020204" pitchFamily="34" charset="-122"/>
              </a:rPr>
              <a:t>以上</a:t>
            </a:r>
            <a:r>
              <a:rPr lang="zh-CN" altLang="en-US" sz="1400" dirty="0">
                <a:solidFill>
                  <a:schemeClr val="bg1"/>
                </a:solidFill>
                <a:latin typeface="微软雅黑" panose="020B0503020204020204" pitchFamily="34" charset="-122"/>
                <a:ea typeface="微软雅黑" panose="020B0503020204020204" pitchFamily="34" charset="-122"/>
              </a:rPr>
              <a:t>，是一支由高学历、高素质人才组成的创业团队，具备丰富的</a:t>
            </a:r>
            <a:r>
              <a:rPr lang="zh-CN" altLang="zh-CN" sz="1400" dirty="0">
                <a:solidFill>
                  <a:schemeClr val="bg1"/>
                </a:solidFill>
                <a:latin typeface="微软雅黑" panose="020B0503020204020204" pitchFamily="34" charset="-122"/>
                <a:ea typeface="微软雅黑" panose="020B0503020204020204" pitchFamily="34" charset="-122"/>
              </a:rPr>
              <a:t>国家及企业重点工程项目研发</a:t>
            </a:r>
            <a:r>
              <a:rPr lang="zh-CN" altLang="en-US" sz="1400" dirty="0">
                <a:solidFill>
                  <a:schemeClr val="bg1"/>
                </a:solidFill>
                <a:latin typeface="微软雅黑" panose="020B0503020204020204" pitchFamily="34" charset="-122"/>
                <a:ea typeface="微软雅黑" panose="020B0503020204020204" pitchFamily="34" charset="-122"/>
              </a:rPr>
              <a:t>经验。</a:t>
            </a:r>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创始人均在医疗机器</a:t>
            </a:r>
            <a:r>
              <a:rPr lang="zh-CN" altLang="zh-CN" sz="1400" dirty="0">
                <a:solidFill>
                  <a:schemeClr val="bg1"/>
                </a:solidFill>
                <a:latin typeface="微软雅黑" panose="020B0503020204020204" pitchFamily="34" charset="-122"/>
                <a:ea typeface="微软雅黑" panose="020B0503020204020204" pitchFamily="34" charset="-122"/>
              </a:rPr>
              <a:t>人方向</a:t>
            </a:r>
            <a:r>
              <a:rPr lang="zh-CN" altLang="zh-CN" sz="1400" b="1" dirty="0">
                <a:solidFill>
                  <a:srgbClr val="66C0EA"/>
                </a:solidFill>
                <a:latin typeface="微软雅黑" panose="020B0503020204020204" pitchFamily="34" charset="-122"/>
                <a:ea typeface="微软雅黑" panose="020B0503020204020204" pitchFamily="34" charset="-122"/>
              </a:rPr>
              <a:t>具有</a:t>
            </a:r>
            <a:r>
              <a:rPr lang="en-US" altLang="zh-CN" sz="1400" b="1" dirty="0">
                <a:solidFill>
                  <a:srgbClr val="66C0EA"/>
                </a:solidFill>
                <a:latin typeface="微软雅黑" panose="020B0503020204020204" pitchFamily="34" charset="-122"/>
                <a:ea typeface="微软雅黑" panose="020B0503020204020204" pitchFamily="34" charset="-122"/>
              </a:rPr>
              <a:t>5</a:t>
            </a:r>
            <a:r>
              <a:rPr lang="zh-CN" altLang="zh-CN" sz="1400" b="1" dirty="0">
                <a:solidFill>
                  <a:srgbClr val="66C0EA"/>
                </a:solidFill>
                <a:latin typeface="微软雅黑" panose="020B0503020204020204" pitchFamily="34" charset="-122"/>
                <a:ea typeface="微软雅黑" panose="020B0503020204020204" pitchFamily="34" charset="-122"/>
              </a:rPr>
              <a:t>年以上研发经验</a:t>
            </a:r>
            <a:r>
              <a:rPr lang="zh-CN" altLang="zh-CN" sz="1400" dirty="0">
                <a:solidFill>
                  <a:srgbClr val="66C0EA"/>
                </a:solidFill>
                <a:latin typeface="微软雅黑" panose="020B0503020204020204" pitchFamily="34" charset="-122"/>
                <a:ea typeface="微软雅黑" panose="020B0503020204020204" pitchFamily="34" charset="-122"/>
              </a:rPr>
              <a:t>，</a:t>
            </a:r>
            <a:r>
              <a:rPr lang="zh-CN" altLang="zh-CN" sz="1400" b="1" dirty="0">
                <a:solidFill>
                  <a:srgbClr val="66C0EA"/>
                </a:solidFill>
                <a:latin typeface="微软雅黑" panose="020B0503020204020204" pitchFamily="34" charset="-122"/>
                <a:ea typeface="微软雅黑" panose="020B0503020204020204" pitchFamily="34" charset="-122"/>
              </a:rPr>
              <a:t>发表</a:t>
            </a:r>
            <a:r>
              <a:rPr lang="en-US" altLang="zh-CN" sz="1400" b="1" dirty="0">
                <a:solidFill>
                  <a:srgbClr val="66C0EA"/>
                </a:solidFill>
                <a:latin typeface="微软雅黑" panose="020B0503020204020204" pitchFamily="34" charset="-122"/>
                <a:ea typeface="微软雅黑" panose="020B0503020204020204" pitchFamily="34" charset="-122"/>
              </a:rPr>
              <a:t>MICCAI, IEEE-ICRA, IEEE-IROS, IEEE-EMBC</a:t>
            </a:r>
            <a:r>
              <a:rPr lang="zh-CN" altLang="zh-CN" sz="1400" b="1" dirty="0">
                <a:solidFill>
                  <a:srgbClr val="66C0EA"/>
                </a:solidFill>
                <a:latin typeface="微软雅黑" panose="020B0503020204020204" pitchFamily="34" charset="-122"/>
                <a:ea typeface="微软雅黑" panose="020B0503020204020204" pitchFamily="34" charset="-122"/>
              </a:rPr>
              <a:t>会议论文</a:t>
            </a:r>
            <a:r>
              <a:rPr lang="zh-CN" altLang="en-US" sz="1400" b="1" dirty="0">
                <a:solidFill>
                  <a:srgbClr val="66C0EA"/>
                </a:solidFill>
                <a:latin typeface="微软雅黑" panose="020B0503020204020204" pitchFamily="34" charset="-122"/>
                <a:ea typeface="微软雅黑" panose="020B0503020204020204" pitchFamily="34" charset="-122"/>
              </a:rPr>
              <a:t>及顶级期刊</a:t>
            </a:r>
            <a:r>
              <a:rPr lang="en-US" altLang="zh-CN" sz="1400" b="1" dirty="0">
                <a:solidFill>
                  <a:srgbClr val="66C0EA"/>
                </a:solidFill>
                <a:latin typeface="微软雅黑" panose="020B0503020204020204" pitchFamily="34" charset="-122"/>
                <a:ea typeface="微软雅黑" panose="020B0503020204020204" pitchFamily="34" charset="-122"/>
              </a:rPr>
              <a:t>20</a:t>
            </a:r>
            <a:r>
              <a:rPr lang="zh-CN" altLang="zh-CN" sz="1400" b="1" dirty="0">
                <a:solidFill>
                  <a:srgbClr val="66C0EA"/>
                </a:solidFill>
                <a:latin typeface="微软雅黑" panose="020B0503020204020204" pitchFamily="34" charset="-122"/>
                <a:ea typeface="微软雅黑" panose="020B0503020204020204" pitchFamily="34" charset="-122"/>
              </a:rPr>
              <a:t>余篇</a:t>
            </a:r>
            <a:r>
              <a:rPr lang="zh-CN" altLang="zh-CN" sz="1400" dirty="0">
                <a:solidFill>
                  <a:schemeClr val="bg1"/>
                </a:solidFill>
                <a:latin typeface="微软雅黑" panose="020B0503020204020204" pitchFamily="34" charset="-122"/>
                <a:ea typeface="微软雅黑" panose="020B0503020204020204" pitchFamily="34" charset="-122"/>
              </a:rPr>
              <a:t>。</a:t>
            </a:r>
            <a:endParaRPr lang="zh-CN" altLang="zh-CN" sz="1400"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1400" dirty="0">
                <a:solidFill>
                  <a:schemeClr val="bg1"/>
                </a:solidFill>
                <a:latin typeface="微软雅黑" panose="020B0503020204020204" pitchFamily="34" charset="-122"/>
                <a:ea typeface="微软雅黑" panose="020B0503020204020204" pitchFamily="34" charset="-122"/>
              </a:rPr>
              <a:t>首席技术顾问黄凯教授毕业于苏黎世理工大学，</a:t>
            </a:r>
            <a:r>
              <a:rPr lang="zh-CN" altLang="zh-CN" sz="1400" b="1" dirty="0">
                <a:solidFill>
                  <a:srgbClr val="66C0EA"/>
                </a:solidFill>
                <a:latin typeface="微软雅黑" panose="020B0503020204020204" pitchFamily="34" charset="-122"/>
                <a:ea typeface="微软雅黑" panose="020B0503020204020204" pitchFamily="34" charset="-122"/>
              </a:rPr>
              <a:t>中组部青年千人科学家</a:t>
            </a:r>
            <a:r>
              <a:rPr lang="zh-CN" altLang="zh-CN" sz="1400" dirty="0">
                <a:solidFill>
                  <a:schemeClr val="bg1"/>
                </a:solidFill>
                <a:latin typeface="微软雅黑" panose="020B0503020204020204" pitchFamily="34" charset="-122"/>
                <a:ea typeface="微软雅黑" panose="020B0503020204020204" pitchFamily="34" charset="-122"/>
              </a:rPr>
              <a:t>，为机器人系统设计、平台架构设计提供技术支持。</a:t>
            </a:r>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首席医学顾问林浩添教授是著名白内障手术专家，中山眼科人工智能与大数据科主任，国家优青，国家重点研发项目首席科学家，青年珠江学者，广东省“特支计划”科技创新领军人才，广东省杰出青年医学人才和杰出青年基金获得者。</a:t>
            </a:r>
            <a:endParaRPr lang="en-US"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lvl="0" indent="-285750">
              <a:lnSpc>
                <a:spcPct val="150000"/>
              </a:lnSpc>
              <a:buFont typeface="Arial" panose="020B0604020202020204" pitchFamily="34" charset="0"/>
              <a:buChar char="•"/>
            </a:pP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海外运营顾问</a:t>
            </a:r>
            <a:r>
              <a:rPr lang="en-US"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M. Ali </a:t>
            </a:r>
            <a:r>
              <a:rPr lang="en-US" altLang="zh-CN" sz="1400" kern="1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Nasseri</a:t>
            </a: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博士拥有</a:t>
            </a:r>
            <a:r>
              <a:rPr lang="en-US"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9</a:t>
            </a: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医疗机器人海外市场经验。</a:t>
            </a:r>
            <a:endParaRPr lang="en-US"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endParaRPr lang="zh-CN"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endParaRPr lang="zh-CN" altLang="zh-CN" sz="1400"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182153" y="2699782"/>
            <a:ext cx="2298541" cy="1061829"/>
          </a:xfrm>
          <a:prstGeom prst="rect">
            <a:avLst/>
          </a:prstGeom>
        </p:spPr>
        <p:txBody>
          <a:bodyPr wrap="square">
            <a:spAutoFit/>
          </a:bodyPr>
          <a:lstStyle/>
          <a:p>
            <a:pPr lvl="0" algn="ctr">
              <a:lnSpc>
                <a:spcPct val="150000"/>
              </a:lnSpc>
              <a:spcAft>
                <a:spcPts val="0"/>
              </a:spcAft>
            </a:pPr>
            <a:r>
              <a:rPr lang="zh-CN" altLang="en-US" sz="1400"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技术主管</a:t>
            </a:r>
            <a:r>
              <a:rPr lang="en-US" altLang="zh-CN" sz="1400"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林生智</a:t>
            </a:r>
            <a:endParaRPr lang="en-US" altLang="zh-CN" sz="1400"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lvl="0" algn="ctr">
              <a:lnSpc>
                <a:spcPct val="150000"/>
              </a:lnSpc>
              <a:spcAft>
                <a:spcPts val="0"/>
              </a:spcAft>
            </a:pP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中山大学</a:t>
            </a:r>
            <a:r>
              <a:rPr lang="zh-CN"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硕士</a:t>
            </a:r>
            <a:endParaRPr lang="zh-CN"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lvl="0" algn="ctr">
              <a:lnSpc>
                <a:spcPct val="150000"/>
              </a:lnSpc>
              <a:spcAft>
                <a:spcPts val="0"/>
              </a:spcAft>
            </a:pP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系统优化</a:t>
            </a:r>
            <a:endParaRPr lang="zh-CN"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2379959" y="2699147"/>
            <a:ext cx="2779938" cy="1061829"/>
          </a:xfrm>
          <a:prstGeom prst="rect">
            <a:avLst/>
          </a:prstGeom>
        </p:spPr>
        <p:txBody>
          <a:bodyPr wrap="square">
            <a:spAutoFit/>
          </a:bodyPr>
          <a:lstStyle/>
          <a:p>
            <a:pPr lvl="0" algn="ctr">
              <a:lnSpc>
                <a:spcPct val="150000"/>
              </a:lnSpc>
              <a:spcAft>
                <a:spcPts val="0"/>
              </a:spcAft>
            </a:pPr>
            <a:r>
              <a:rPr lang="zh-CN" altLang="en-US" sz="1400"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技术主管</a:t>
            </a:r>
            <a:r>
              <a:rPr lang="en-US" altLang="zh-CN" sz="1400"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Sean </a:t>
            </a:r>
            <a:r>
              <a:rPr lang="en-US" altLang="zh-CN" sz="1400" b="1" kern="100"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Bergunder</a:t>
            </a:r>
            <a:endParaRPr lang="en-US" altLang="zh-CN" sz="1400"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lvl="0" algn="ctr">
              <a:lnSpc>
                <a:spcPct val="150000"/>
              </a:lnSpc>
              <a:spcAft>
                <a:spcPts val="0"/>
              </a:spcAft>
            </a:pPr>
            <a:r>
              <a:rPr lang="zh-CN"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中山大学 </a:t>
            </a: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硕士</a:t>
            </a:r>
            <a:endParaRPr lang="en-US"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lvl="0" algn="ctr">
              <a:lnSpc>
                <a:spcPct val="150000"/>
              </a:lnSpc>
              <a:spcAft>
                <a:spcPts val="0"/>
              </a:spcAft>
            </a:pP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控制算法开发</a:t>
            </a:r>
            <a:endParaRPr lang="zh-CN"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9543843" y="2715671"/>
            <a:ext cx="2021610" cy="1061829"/>
          </a:xfrm>
          <a:prstGeom prst="rect">
            <a:avLst/>
          </a:prstGeom>
        </p:spPr>
        <p:txBody>
          <a:bodyPr wrap="square">
            <a:spAutoFit/>
          </a:bodyPr>
          <a:lstStyle/>
          <a:p>
            <a:pPr lvl="0" algn="ctr">
              <a:lnSpc>
                <a:spcPct val="150000"/>
              </a:lnSpc>
              <a:spcAft>
                <a:spcPts val="0"/>
              </a:spcAft>
            </a:pPr>
            <a:r>
              <a:rPr lang="zh-CN" altLang="en-US" sz="1400"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工程师</a:t>
            </a:r>
            <a:r>
              <a:rPr lang="en-US" altLang="zh-CN" sz="1400"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400"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刘林林</a:t>
            </a:r>
            <a:endParaRPr lang="en-US" altLang="zh-CN" sz="1400"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lvl="0" algn="ctr">
              <a:lnSpc>
                <a:spcPct val="150000"/>
              </a:lnSpc>
              <a:spcAft>
                <a:spcPts val="0"/>
              </a:spcAft>
            </a:pPr>
            <a:r>
              <a:rPr lang="zh-CN"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中山大学 学士</a:t>
            </a:r>
            <a:endParaRPr lang="zh-CN"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lvl="0" algn="ctr">
              <a:lnSpc>
                <a:spcPct val="150000"/>
              </a:lnSpc>
              <a:spcAft>
                <a:spcPts val="0"/>
              </a:spcAft>
            </a:pP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控制算法开发</a:t>
            </a:r>
            <a:endParaRPr lang="zh-CN"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p:cNvSpPr txBox="1"/>
          <p:nvPr/>
        </p:nvSpPr>
        <p:spPr>
          <a:xfrm>
            <a:off x="354196" y="191259"/>
            <a:ext cx="1781364" cy="461665"/>
          </a:xfrm>
          <a:prstGeom prst="rect">
            <a:avLst/>
          </a:prstGeom>
          <a:noFill/>
        </p:spPr>
        <p:txBody>
          <a:bodyPr wrap="square" rtlCol="0">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rPr>
              <a:t>核心团队</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367654" y="740585"/>
            <a:ext cx="263200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155163" y="2729383"/>
            <a:ext cx="2485839" cy="1061829"/>
          </a:xfrm>
          <a:prstGeom prst="rect">
            <a:avLst/>
          </a:prstGeom>
        </p:spPr>
        <p:txBody>
          <a:bodyPr wrap="square">
            <a:spAutoFit/>
          </a:bodyPr>
          <a:lstStyle/>
          <a:p>
            <a:pPr lvl="0" algn="ctr">
              <a:lnSpc>
                <a:spcPct val="150000"/>
              </a:lnSpc>
              <a:spcAft>
                <a:spcPts val="0"/>
              </a:spcAft>
            </a:pPr>
            <a:r>
              <a:rPr lang="zh-CN" altLang="en-US" sz="1400"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rPr>
              <a:t>工程师 倪欢琦</a:t>
            </a:r>
            <a:endParaRPr lang="en-US" altLang="zh-CN" sz="1400"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lvl="0" algn="ctr">
              <a:lnSpc>
                <a:spcPct val="150000"/>
              </a:lnSpc>
              <a:spcAft>
                <a:spcPts val="0"/>
              </a:spcAft>
            </a:pPr>
            <a:r>
              <a:rPr lang="zh-CN"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中山大学 </a:t>
            </a: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硕士</a:t>
            </a:r>
            <a:endParaRPr lang="en-US"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lvl="0" algn="ctr">
              <a:lnSpc>
                <a:spcPct val="150000"/>
              </a:lnSpc>
              <a:spcAft>
                <a:spcPts val="0"/>
              </a:spcAft>
            </a:pPr>
            <a:r>
              <a:rPr lang="en-US"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AI</a:t>
            </a: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算法开发</a:t>
            </a:r>
            <a:endParaRPr lang="zh-CN"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矩形 19"/>
          <p:cNvSpPr/>
          <p:nvPr/>
        </p:nvSpPr>
        <p:spPr>
          <a:xfrm>
            <a:off x="4982597" y="2708153"/>
            <a:ext cx="2544162" cy="1061829"/>
          </a:xfrm>
          <a:prstGeom prst="rect">
            <a:avLst/>
          </a:prstGeom>
        </p:spPr>
        <p:txBody>
          <a:bodyPr wrap="square">
            <a:spAutoFit/>
          </a:bodyPr>
          <a:lstStyle/>
          <a:p>
            <a:pPr lvl="0" algn="ctr">
              <a:lnSpc>
                <a:spcPct val="150000"/>
              </a:lnSpc>
              <a:spcAft>
                <a:spcPts val="0"/>
              </a:spcAft>
            </a:pPr>
            <a:r>
              <a:rPr lang="zh-CN" altLang="en-US" sz="1400"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技术主管 吴天祎</a:t>
            </a:r>
            <a:endParaRPr lang="en-US" altLang="zh-CN" sz="1400" b="1"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pPr lvl="0" algn="ctr">
              <a:lnSpc>
                <a:spcPct val="150000"/>
              </a:lnSpc>
              <a:spcAft>
                <a:spcPts val="0"/>
              </a:spcAft>
            </a:pPr>
            <a:r>
              <a:rPr lang="zh-CN"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中山大学 </a:t>
            </a: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硕士</a:t>
            </a:r>
            <a:endParaRPr lang="en-US"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50000"/>
              </a:lnSpc>
            </a:pPr>
            <a:r>
              <a:rPr lang="en-US"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AI</a:t>
            </a: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算法开发</a:t>
            </a:r>
            <a:endParaRPr lang="zh-CN"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7" name="图片 16"/>
          <p:cNvPicPr>
            <a:picLocks noChangeAspect="1"/>
          </p:cNvPicPr>
          <p:nvPr/>
        </p:nvPicPr>
        <p:blipFill rotWithShape="1">
          <a:blip r:embed="rId2">
            <a:extLst>
              <a:ext uri="{28A0092B-C50C-407E-A947-70E740481C1C}">
                <a14:useLocalDpi xmlns:a14="http://schemas.microsoft.com/office/drawing/2010/main" val="0"/>
              </a:ext>
            </a:extLst>
          </a:blip>
          <a:srcRect l="42183" t="2422" r="38155" b="21217"/>
          <a:stretch>
            <a:fillRect/>
          </a:stretch>
        </p:blipFill>
        <p:spPr>
          <a:xfrm>
            <a:off x="3071664" y="1124499"/>
            <a:ext cx="1127377" cy="1411101"/>
          </a:xfrm>
          <a:prstGeom prst="ellipse">
            <a:avLst/>
          </a:prstGeom>
          <a:noFill/>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553" y="1124499"/>
            <a:ext cx="991933" cy="1417047"/>
          </a:xfrm>
          <a:prstGeom prst="ellipse">
            <a:avLst/>
          </a:prstGeom>
        </p:spPr>
      </p:pic>
      <p:pic>
        <p:nvPicPr>
          <p:cNvPr id="12" name="图片 11"/>
          <p:cNvPicPr>
            <a:picLocks noChangeAspect="1"/>
          </p:cNvPicPr>
          <p:nvPr/>
        </p:nvPicPr>
        <p:blipFill>
          <a:blip r:embed="rId4"/>
          <a:stretch>
            <a:fillRect/>
          </a:stretch>
        </p:blipFill>
        <p:spPr>
          <a:xfrm>
            <a:off x="5663952" y="1065515"/>
            <a:ext cx="1102437" cy="1523852"/>
          </a:xfrm>
          <a:prstGeom prst="ellipse">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96201" y="1065515"/>
            <a:ext cx="1117040" cy="1523852"/>
          </a:xfrm>
          <a:prstGeom prst="ellipse">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018333" y="4119719"/>
            <a:ext cx="4155332" cy="646331"/>
          </a:xfrm>
          <a:prstGeom prst="rect">
            <a:avLst/>
          </a:prstGeom>
          <a:noFill/>
        </p:spPr>
        <p:txBody>
          <a:bodyPr wrap="square" rtlCol="0">
            <a:spAutoFit/>
          </a:bodyPr>
          <a:lstStyle/>
          <a:p>
            <a:pPr algn="dist"/>
            <a:r>
              <a:rPr lang="en-US" altLang="zh-CN" sz="3600" dirty="0">
                <a:solidFill>
                  <a:schemeClr val="bg1"/>
                </a:solidFill>
                <a:latin typeface="微软雅黑" panose="020B0503020204020204" pitchFamily="34" charset="-122"/>
                <a:ea typeface="微软雅黑" panose="020B0503020204020204" pitchFamily="34" charset="-122"/>
              </a:rPr>
              <a:t>THANK YOU</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4018334" y="3393325"/>
            <a:ext cx="4155333" cy="461665"/>
          </a:xfrm>
          <a:prstGeom prst="rect">
            <a:avLst/>
          </a:prstGeom>
        </p:spPr>
        <p:txBody>
          <a:bodyPr wrap="square">
            <a:spAutoFit/>
          </a:bodyPr>
          <a:lstStyle/>
          <a:p>
            <a:pPr algn="dist">
              <a:lnSpc>
                <a:spcPct val="150000"/>
              </a:lnSpc>
            </a:pPr>
            <a:r>
              <a:rPr lang="zh-CN" altLang="en-US" sz="16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打造手术智能化，助力智能医疗</a:t>
            </a:r>
            <a:endParaRPr lang="en-US" altLang="zh-CN" sz="16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4" name="直接连接符 13"/>
          <p:cNvCxnSpPr/>
          <p:nvPr/>
        </p:nvCxnSpPr>
        <p:spPr>
          <a:xfrm>
            <a:off x="4018333" y="3930498"/>
            <a:ext cx="4155332" cy="0"/>
          </a:xfrm>
          <a:prstGeom prst="line">
            <a:avLst/>
          </a:prstGeom>
          <a:ln w="12700">
            <a:solidFill>
              <a:srgbClr val="E6492F"/>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2108917" y="6016089"/>
            <a:ext cx="1785301" cy="307777"/>
            <a:chOff x="2135560" y="5517802"/>
            <a:chExt cx="1785301" cy="307777"/>
          </a:xfrm>
        </p:grpSpPr>
        <p:sp>
          <p:nvSpPr>
            <p:cNvPr id="20" name="文本框 19"/>
            <p:cNvSpPr txBox="1"/>
            <p:nvPr/>
          </p:nvSpPr>
          <p:spPr>
            <a:xfrm>
              <a:off x="2396231" y="5517802"/>
              <a:ext cx="1524630" cy="307777"/>
            </a:xfrm>
            <a:prstGeom prst="rect">
              <a:avLst/>
            </a:prstGeom>
            <a:noFill/>
          </p:spPr>
          <p:txBody>
            <a:bodyPr wrap="square" rtlCol="0">
              <a:spAutoFit/>
            </a:bodyPr>
            <a:lstStyle/>
            <a:p>
              <a:r>
                <a:rPr lang="en-US" altLang="zh-CN" sz="1400" dirty="0">
                  <a:solidFill>
                    <a:schemeClr val="bg1"/>
                  </a:solidFill>
                </a:rPr>
                <a:t>15919108955</a:t>
              </a:r>
              <a:r>
                <a:rPr lang="zh-CN" altLang="zh-CN" sz="1400" dirty="0">
                  <a:solidFill>
                    <a:schemeClr val="bg1"/>
                  </a:solidFill>
                </a:rPr>
                <a:t> </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p:cNvGrpSpPr/>
            <p:nvPr/>
          </p:nvGrpSpPr>
          <p:grpSpPr>
            <a:xfrm>
              <a:off x="2135560" y="5517802"/>
              <a:ext cx="223492" cy="242005"/>
              <a:chOff x="4035173" y="4884215"/>
              <a:chExt cx="335207" cy="362975"/>
            </a:xfrm>
            <a:solidFill>
              <a:schemeClr val="bg1"/>
            </a:solidFill>
          </p:grpSpPr>
          <p:sp>
            <p:nvSpPr>
              <p:cNvPr id="31" name="Freeform 115"/>
              <p:cNvSpPr/>
              <p:nvPr/>
            </p:nvSpPr>
            <p:spPr bwMode="auto">
              <a:xfrm>
                <a:off x="4035173" y="4884215"/>
                <a:ext cx="335207" cy="192397"/>
              </a:xfrm>
              <a:custGeom>
                <a:avLst/>
                <a:gdLst>
                  <a:gd name="T0" fmla="*/ 82 w 85"/>
                  <a:gd name="T1" fmla="*/ 27 h 49"/>
                  <a:gd name="T2" fmla="*/ 70 w 85"/>
                  <a:gd name="T3" fmla="*/ 16 h 49"/>
                  <a:gd name="T4" fmla="*/ 14 w 85"/>
                  <a:gd name="T5" fmla="*/ 16 h 49"/>
                  <a:gd name="T6" fmla="*/ 2 w 85"/>
                  <a:gd name="T7" fmla="*/ 27 h 49"/>
                  <a:gd name="T8" fmla="*/ 0 w 85"/>
                  <a:gd name="T9" fmla="*/ 33 h 49"/>
                  <a:gd name="T10" fmla="*/ 2 w 85"/>
                  <a:gd name="T11" fmla="*/ 38 h 49"/>
                  <a:gd name="T12" fmla="*/ 11 w 85"/>
                  <a:gd name="T13" fmla="*/ 47 h 49"/>
                  <a:gd name="T14" fmla="*/ 17 w 85"/>
                  <a:gd name="T15" fmla="*/ 49 h 49"/>
                  <a:gd name="T16" fmla="*/ 22 w 85"/>
                  <a:gd name="T17" fmla="*/ 47 h 49"/>
                  <a:gd name="T18" fmla="*/ 31 w 85"/>
                  <a:gd name="T19" fmla="*/ 38 h 49"/>
                  <a:gd name="T20" fmla="*/ 33 w 85"/>
                  <a:gd name="T21" fmla="*/ 33 h 49"/>
                  <a:gd name="T22" fmla="*/ 31 w 85"/>
                  <a:gd name="T23" fmla="*/ 27 h 49"/>
                  <a:gd name="T24" fmla="*/ 22 w 85"/>
                  <a:gd name="T25" fmla="*/ 19 h 49"/>
                  <a:gd name="T26" fmla="*/ 62 w 85"/>
                  <a:gd name="T27" fmla="*/ 19 h 49"/>
                  <a:gd name="T28" fmla="*/ 53 w 85"/>
                  <a:gd name="T29" fmla="*/ 27 h 49"/>
                  <a:gd name="T30" fmla="*/ 53 w 85"/>
                  <a:gd name="T31" fmla="*/ 38 h 49"/>
                  <a:gd name="T32" fmla="*/ 62 w 85"/>
                  <a:gd name="T33" fmla="*/ 47 h 49"/>
                  <a:gd name="T34" fmla="*/ 67 w 85"/>
                  <a:gd name="T35" fmla="*/ 49 h 49"/>
                  <a:gd name="T36" fmla="*/ 73 w 85"/>
                  <a:gd name="T37" fmla="*/ 47 h 49"/>
                  <a:gd name="T38" fmla="*/ 82 w 85"/>
                  <a:gd name="T39" fmla="*/ 38 h 49"/>
                  <a:gd name="T40" fmla="*/ 82 w 85"/>
                  <a:gd name="T41"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49">
                    <a:moveTo>
                      <a:pt x="82" y="27"/>
                    </a:moveTo>
                    <a:cubicBezTo>
                      <a:pt x="70" y="16"/>
                      <a:pt x="70" y="16"/>
                      <a:pt x="70" y="16"/>
                    </a:cubicBezTo>
                    <a:cubicBezTo>
                      <a:pt x="55" y="0"/>
                      <a:pt x="29" y="0"/>
                      <a:pt x="14" y="16"/>
                    </a:cubicBezTo>
                    <a:cubicBezTo>
                      <a:pt x="2" y="27"/>
                      <a:pt x="2" y="27"/>
                      <a:pt x="2" y="27"/>
                    </a:cubicBezTo>
                    <a:cubicBezTo>
                      <a:pt x="1" y="29"/>
                      <a:pt x="0" y="31"/>
                      <a:pt x="0" y="33"/>
                    </a:cubicBezTo>
                    <a:cubicBezTo>
                      <a:pt x="0" y="35"/>
                      <a:pt x="1" y="37"/>
                      <a:pt x="2" y="38"/>
                    </a:cubicBezTo>
                    <a:cubicBezTo>
                      <a:pt x="11" y="47"/>
                      <a:pt x="11" y="47"/>
                      <a:pt x="11" y="47"/>
                    </a:cubicBezTo>
                    <a:cubicBezTo>
                      <a:pt x="12" y="48"/>
                      <a:pt x="14" y="49"/>
                      <a:pt x="17" y="49"/>
                    </a:cubicBezTo>
                    <a:cubicBezTo>
                      <a:pt x="19" y="49"/>
                      <a:pt x="21" y="48"/>
                      <a:pt x="22" y="47"/>
                    </a:cubicBezTo>
                    <a:cubicBezTo>
                      <a:pt x="31" y="38"/>
                      <a:pt x="31" y="38"/>
                      <a:pt x="31" y="38"/>
                    </a:cubicBezTo>
                    <a:cubicBezTo>
                      <a:pt x="32" y="37"/>
                      <a:pt x="33" y="35"/>
                      <a:pt x="33" y="33"/>
                    </a:cubicBezTo>
                    <a:cubicBezTo>
                      <a:pt x="33" y="31"/>
                      <a:pt x="32" y="29"/>
                      <a:pt x="31" y="27"/>
                    </a:cubicBezTo>
                    <a:cubicBezTo>
                      <a:pt x="22" y="19"/>
                      <a:pt x="22" y="19"/>
                      <a:pt x="22" y="19"/>
                    </a:cubicBezTo>
                    <a:cubicBezTo>
                      <a:pt x="34" y="10"/>
                      <a:pt x="50" y="10"/>
                      <a:pt x="62" y="19"/>
                    </a:cubicBezTo>
                    <a:cubicBezTo>
                      <a:pt x="53" y="27"/>
                      <a:pt x="53" y="27"/>
                      <a:pt x="53" y="27"/>
                    </a:cubicBezTo>
                    <a:cubicBezTo>
                      <a:pt x="50" y="30"/>
                      <a:pt x="50" y="35"/>
                      <a:pt x="53" y="38"/>
                    </a:cubicBezTo>
                    <a:cubicBezTo>
                      <a:pt x="62" y="47"/>
                      <a:pt x="62" y="47"/>
                      <a:pt x="62" y="47"/>
                    </a:cubicBezTo>
                    <a:cubicBezTo>
                      <a:pt x="63" y="48"/>
                      <a:pt x="65" y="49"/>
                      <a:pt x="67" y="49"/>
                    </a:cubicBezTo>
                    <a:cubicBezTo>
                      <a:pt x="70" y="49"/>
                      <a:pt x="72" y="48"/>
                      <a:pt x="73" y="47"/>
                    </a:cubicBezTo>
                    <a:cubicBezTo>
                      <a:pt x="82" y="38"/>
                      <a:pt x="82" y="38"/>
                      <a:pt x="82" y="38"/>
                    </a:cubicBezTo>
                    <a:cubicBezTo>
                      <a:pt x="85" y="35"/>
                      <a:pt x="85" y="30"/>
                      <a:pt x="82" y="27"/>
                    </a:cubicBezTo>
                    <a:close/>
                  </a:path>
                </a:pathLst>
              </a:custGeom>
              <a:grpFill/>
              <a:ln w="9525">
                <a:solidFill>
                  <a:schemeClr val="bg1"/>
                </a:solidFill>
                <a:round/>
              </a:ln>
            </p:spPr>
            <p:txBody>
              <a:bodyPr vert="horz" wrap="square" lIns="91440" tIns="45720" rIns="91440" bIns="45720" numCol="1" anchor="t" anchorCtr="0" compatLnSpc="1"/>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Freeform 116"/>
              <p:cNvSpPr>
                <a:spLocks noEditPoints="1"/>
              </p:cNvSpPr>
              <p:nvPr/>
            </p:nvSpPr>
            <p:spPr bwMode="auto">
              <a:xfrm>
                <a:off x="4058975" y="5056777"/>
                <a:ext cx="283637" cy="190413"/>
              </a:xfrm>
              <a:custGeom>
                <a:avLst/>
                <a:gdLst>
                  <a:gd name="T0" fmla="*/ 48 w 72"/>
                  <a:gd name="T1" fmla="*/ 8 h 48"/>
                  <a:gd name="T2" fmla="*/ 48 w 72"/>
                  <a:gd name="T3" fmla="*/ 0 h 48"/>
                  <a:gd name="T4" fmla="*/ 40 w 72"/>
                  <a:gd name="T5" fmla="*/ 0 h 48"/>
                  <a:gd name="T6" fmla="*/ 40 w 72"/>
                  <a:gd name="T7" fmla="*/ 8 h 48"/>
                  <a:gd name="T8" fmla="*/ 32 w 72"/>
                  <a:gd name="T9" fmla="*/ 8 h 48"/>
                  <a:gd name="T10" fmla="*/ 32 w 72"/>
                  <a:gd name="T11" fmla="*/ 0 h 48"/>
                  <a:gd name="T12" fmla="*/ 24 w 72"/>
                  <a:gd name="T13" fmla="*/ 0 h 48"/>
                  <a:gd name="T14" fmla="*/ 24 w 72"/>
                  <a:gd name="T15" fmla="*/ 8 h 48"/>
                  <a:gd name="T16" fmla="*/ 0 w 72"/>
                  <a:gd name="T17" fmla="*/ 36 h 48"/>
                  <a:gd name="T18" fmla="*/ 0 w 72"/>
                  <a:gd name="T19" fmla="*/ 48 h 48"/>
                  <a:gd name="T20" fmla="*/ 72 w 72"/>
                  <a:gd name="T21" fmla="*/ 48 h 48"/>
                  <a:gd name="T22" fmla="*/ 72 w 72"/>
                  <a:gd name="T23" fmla="*/ 36 h 48"/>
                  <a:gd name="T24" fmla="*/ 48 w 72"/>
                  <a:gd name="T25" fmla="*/ 8 h 48"/>
                  <a:gd name="T26" fmla="*/ 36 w 72"/>
                  <a:gd name="T27" fmla="*/ 40 h 48"/>
                  <a:gd name="T28" fmla="*/ 24 w 72"/>
                  <a:gd name="T29" fmla="*/ 28 h 48"/>
                  <a:gd name="T30" fmla="*/ 36 w 72"/>
                  <a:gd name="T31" fmla="*/ 16 h 48"/>
                  <a:gd name="T32" fmla="*/ 48 w 72"/>
                  <a:gd name="T33" fmla="*/ 28 h 48"/>
                  <a:gd name="T34" fmla="*/ 36 w 72"/>
                  <a:gd name="T35"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48">
                    <a:moveTo>
                      <a:pt x="48" y="8"/>
                    </a:moveTo>
                    <a:cubicBezTo>
                      <a:pt x="48" y="0"/>
                      <a:pt x="48" y="0"/>
                      <a:pt x="48" y="0"/>
                    </a:cubicBezTo>
                    <a:cubicBezTo>
                      <a:pt x="40" y="0"/>
                      <a:pt x="40" y="0"/>
                      <a:pt x="40" y="0"/>
                    </a:cubicBezTo>
                    <a:cubicBezTo>
                      <a:pt x="40" y="8"/>
                      <a:pt x="40" y="8"/>
                      <a:pt x="40" y="8"/>
                    </a:cubicBezTo>
                    <a:cubicBezTo>
                      <a:pt x="32" y="8"/>
                      <a:pt x="32" y="8"/>
                      <a:pt x="32" y="8"/>
                    </a:cubicBezTo>
                    <a:cubicBezTo>
                      <a:pt x="32" y="0"/>
                      <a:pt x="32" y="0"/>
                      <a:pt x="32" y="0"/>
                    </a:cubicBezTo>
                    <a:cubicBezTo>
                      <a:pt x="24" y="0"/>
                      <a:pt x="24" y="0"/>
                      <a:pt x="24" y="0"/>
                    </a:cubicBezTo>
                    <a:cubicBezTo>
                      <a:pt x="24" y="8"/>
                      <a:pt x="24" y="8"/>
                      <a:pt x="24" y="8"/>
                    </a:cubicBezTo>
                    <a:cubicBezTo>
                      <a:pt x="10" y="10"/>
                      <a:pt x="0" y="22"/>
                      <a:pt x="0" y="36"/>
                    </a:cubicBezTo>
                    <a:cubicBezTo>
                      <a:pt x="0" y="48"/>
                      <a:pt x="0" y="48"/>
                      <a:pt x="0" y="48"/>
                    </a:cubicBezTo>
                    <a:cubicBezTo>
                      <a:pt x="72" y="48"/>
                      <a:pt x="72" y="48"/>
                      <a:pt x="72" y="48"/>
                    </a:cubicBezTo>
                    <a:cubicBezTo>
                      <a:pt x="72" y="36"/>
                      <a:pt x="72" y="36"/>
                      <a:pt x="72" y="36"/>
                    </a:cubicBezTo>
                    <a:cubicBezTo>
                      <a:pt x="72" y="22"/>
                      <a:pt x="62" y="10"/>
                      <a:pt x="48" y="8"/>
                    </a:cubicBezTo>
                    <a:close/>
                    <a:moveTo>
                      <a:pt x="36" y="40"/>
                    </a:moveTo>
                    <a:cubicBezTo>
                      <a:pt x="29" y="40"/>
                      <a:pt x="24" y="35"/>
                      <a:pt x="24" y="28"/>
                    </a:cubicBezTo>
                    <a:cubicBezTo>
                      <a:pt x="24" y="21"/>
                      <a:pt x="29" y="16"/>
                      <a:pt x="36" y="16"/>
                    </a:cubicBezTo>
                    <a:cubicBezTo>
                      <a:pt x="43" y="16"/>
                      <a:pt x="48" y="21"/>
                      <a:pt x="48" y="28"/>
                    </a:cubicBezTo>
                    <a:cubicBezTo>
                      <a:pt x="48" y="35"/>
                      <a:pt x="43" y="40"/>
                      <a:pt x="36" y="40"/>
                    </a:cubicBezTo>
                    <a:close/>
                  </a:path>
                </a:pathLst>
              </a:custGeom>
              <a:grpFill/>
              <a:ln w="9525">
                <a:solidFill>
                  <a:schemeClr val="bg1"/>
                </a:solidFill>
                <a:round/>
              </a:ln>
            </p:spPr>
            <p:txBody>
              <a:bodyPr vert="horz" wrap="square" lIns="91440" tIns="45720" rIns="91440" bIns="45720" numCol="1" anchor="t" anchorCtr="0" compatLnSpc="1"/>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grpSp>
        <p:nvGrpSpPr>
          <p:cNvPr id="34" name="组合 33"/>
          <p:cNvGrpSpPr/>
          <p:nvPr/>
        </p:nvGrpSpPr>
        <p:grpSpPr>
          <a:xfrm>
            <a:off x="4918680" y="5990899"/>
            <a:ext cx="2948880" cy="332084"/>
            <a:chOff x="5383245" y="5491448"/>
            <a:chExt cx="2948880" cy="332084"/>
          </a:xfrm>
        </p:grpSpPr>
        <p:grpSp>
          <p:nvGrpSpPr>
            <p:cNvPr id="22" name="组合 21"/>
            <p:cNvGrpSpPr/>
            <p:nvPr/>
          </p:nvGrpSpPr>
          <p:grpSpPr>
            <a:xfrm>
              <a:off x="5383245" y="5491448"/>
              <a:ext cx="194016" cy="268359"/>
              <a:chOff x="6318149" y="2621077"/>
              <a:chExt cx="315372" cy="362974"/>
            </a:xfrm>
            <a:solidFill>
              <a:schemeClr val="bg1"/>
            </a:solidFill>
          </p:grpSpPr>
          <p:sp>
            <p:nvSpPr>
              <p:cNvPr id="28" name="Freeform 56"/>
              <p:cNvSpPr/>
              <p:nvPr/>
            </p:nvSpPr>
            <p:spPr bwMode="auto">
              <a:xfrm>
                <a:off x="6399469" y="2621077"/>
                <a:ext cx="150744" cy="134877"/>
              </a:xfrm>
              <a:custGeom>
                <a:avLst/>
                <a:gdLst>
                  <a:gd name="T0" fmla="*/ 64 w 76"/>
                  <a:gd name="T1" fmla="*/ 18 h 68"/>
                  <a:gd name="T2" fmla="*/ 46 w 76"/>
                  <a:gd name="T3" fmla="*/ 36 h 68"/>
                  <a:gd name="T4" fmla="*/ 46 w 76"/>
                  <a:gd name="T5" fmla="*/ 0 h 68"/>
                  <a:gd name="T6" fmla="*/ 30 w 76"/>
                  <a:gd name="T7" fmla="*/ 0 h 68"/>
                  <a:gd name="T8" fmla="*/ 30 w 76"/>
                  <a:gd name="T9" fmla="*/ 36 h 68"/>
                  <a:gd name="T10" fmla="*/ 12 w 76"/>
                  <a:gd name="T11" fmla="*/ 18 h 68"/>
                  <a:gd name="T12" fmla="*/ 0 w 76"/>
                  <a:gd name="T13" fmla="*/ 30 h 68"/>
                  <a:gd name="T14" fmla="*/ 38 w 76"/>
                  <a:gd name="T15" fmla="*/ 68 h 68"/>
                  <a:gd name="T16" fmla="*/ 76 w 76"/>
                  <a:gd name="T17" fmla="*/ 30 h 68"/>
                  <a:gd name="T18" fmla="*/ 64 w 76"/>
                  <a:gd name="T19" fmla="*/ 1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68">
                    <a:moveTo>
                      <a:pt x="64" y="18"/>
                    </a:moveTo>
                    <a:lnTo>
                      <a:pt x="46" y="36"/>
                    </a:lnTo>
                    <a:lnTo>
                      <a:pt x="46" y="0"/>
                    </a:lnTo>
                    <a:lnTo>
                      <a:pt x="30" y="0"/>
                    </a:lnTo>
                    <a:lnTo>
                      <a:pt x="30" y="36"/>
                    </a:lnTo>
                    <a:lnTo>
                      <a:pt x="12" y="18"/>
                    </a:lnTo>
                    <a:lnTo>
                      <a:pt x="0" y="30"/>
                    </a:lnTo>
                    <a:lnTo>
                      <a:pt x="38" y="68"/>
                    </a:lnTo>
                    <a:lnTo>
                      <a:pt x="76" y="30"/>
                    </a:lnTo>
                    <a:lnTo>
                      <a:pt x="64" y="18"/>
                    </a:lnTo>
                    <a:close/>
                  </a:path>
                </a:pathLst>
              </a:custGeom>
              <a:grpFill/>
              <a:ln w="9525">
                <a:solidFill>
                  <a:schemeClr val="bg1"/>
                </a:solidFill>
                <a:round/>
              </a:ln>
            </p:spPr>
            <p:txBody>
              <a:bodyPr vert="horz" wrap="square" lIns="91440" tIns="45720" rIns="91440" bIns="45720" numCol="1" anchor="t" anchorCtr="0" compatLnSpc="1"/>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Freeform 57"/>
              <p:cNvSpPr/>
              <p:nvPr/>
            </p:nvSpPr>
            <p:spPr bwMode="auto">
              <a:xfrm>
                <a:off x="6332032" y="2779752"/>
                <a:ext cx="285620" cy="91240"/>
              </a:xfrm>
              <a:custGeom>
                <a:avLst/>
                <a:gdLst>
                  <a:gd name="T0" fmla="*/ 36 w 72"/>
                  <a:gd name="T1" fmla="*/ 23 h 23"/>
                  <a:gd name="T2" fmla="*/ 72 w 72"/>
                  <a:gd name="T3" fmla="*/ 1 h 23"/>
                  <a:gd name="T4" fmla="*/ 68 w 72"/>
                  <a:gd name="T5" fmla="*/ 0 h 23"/>
                  <a:gd name="T6" fmla="*/ 4 w 72"/>
                  <a:gd name="T7" fmla="*/ 0 h 23"/>
                  <a:gd name="T8" fmla="*/ 0 w 72"/>
                  <a:gd name="T9" fmla="*/ 1 h 23"/>
                  <a:gd name="T10" fmla="*/ 36 w 72"/>
                  <a:gd name="T11" fmla="*/ 23 h 23"/>
                </a:gdLst>
                <a:ahLst/>
                <a:cxnLst>
                  <a:cxn ang="0">
                    <a:pos x="T0" y="T1"/>
                  </a:cxn>
                  <a:cxn ang="0">
                    <a:pos x="T2" y="T3"/>
                  </a:cxn>
                  <a:cxn ang="0">
                    <a:pos x="T4" y="T5"/>
                  </a:cxn>
                  <a:cxn ang="0">
                    <a:pos x="T6" y="T7"/>
                  </a:cxn>
                  <a:cxn ang="0">
                    <a:pos x="T8" y="T9"/>
                  </a:cxn>
                  <a:cxn ang="0">
                    <a:pos x="T10" y="T11"/>
                  </a:cxn>
                </a:cxnLst>
                <a:rect l="0" t="0" r="r" b="b"/>
                <a:pathLst>
                  <a:path w="72" h="23">
                    <a:moveTo>
                      <a:pt x="36" y="23"/>
                    </a:moveTo>
                    <a:cubicBezTo>
                      <a:pt x="72" y="1"/>
                      <a:pt x="72" y="1"/>
                      <a:pt x="72" y="1"/>
                    </a:cubicBezTo>
                    <a:cubicBezTo>
                      <a:pt x="71" y="0"/>
                      <a:pt x="69" y="0"/>
                      <a:pt x="68" y="0"/>
                    </a:cubicBezTo>
                    <a:cubicBezTo>
                      <a:pt x="4" y="0"/>
                      <a:pt x="4" y="0"/>
                      <a:pt x="4" y="0"/>
                    </a:cubicBezTo>
                    <a:cubicBezTo>
                      <a:pt x="3" y="0"/>
                      <a:pt x="1" y="0"/>
                      <a:pt x="0" y="1"/>
                    </a:cubicBezTo>
                    <a:lnTo>
                      <a:pt x="36" y="23"/>
                    </a:lnTo>
                    <a:close/>
                  </a:path>
                </a:pathLst>
              </a:custGeom>
              <a:grpFill/>
              <a:ln w="9525">
                <a:solidFill>
                  <a:schemeClr val="bg1"/>
                </a:solidFill>
                <a:round/>
              </a:ln>
            </p:spPr>
            <p:txBody>
              <a:bodyPr vert="horz" wrap="square" lIns="91440" tIns="45720" rIns="91440" bIns="45720" numCol="1" anchor="t" anchorCtr="0" compatLnSpc="1"/>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Freeform 58"/>
              <p:cNvSpPr/>
              <p:nvPr/>
            </p:nvSpPr>
            <p:spPr bwMode="auto">
              <a:xfrm>
                <a:off x="6318149" y="2811488"/>
                <a:ext cx="315372" cy="172563"/>
              </a:xfrm>
              <a:custGeom>
                <a:avLst/>
                <a:gdLst>
                  <a:gd name="T0" fmla="*/ 42 w 80"/>
                  <a:gd name="T1" fmla="*/ 23 h 44"/>
                  <a:gd name="T2" fmla="*/ 40 w 80"/>
                  <a:gd name="T3" fmla="*/ 24 h 44"/>
                  <a:gd name="T4" fmla="*/ 38 w 80"/>
                  <a:gd name="T5" fmla="*/ 23 h 44"/>
                  <a:gd name="T6" fmla="*/ 0 w 80"/>
                  <a:gd name="T7" fmla="*/ 0 h 44"/>
                  <a:gd name="T8" fmla="*/ 0 w 80"/>
                  <a:gd name="T9" fmla="*/ 0 h 44"/>
                  <a:gd name="T10" fmla="*/ 0 w 80"/>
                  <a:gd name="T11" fmla="*/ 36 h 44"/>
                  <a:gd name="T12" fmla="*/ 8 w 80"/>
                  <a:gd name="T13" fmla="*/ 44 h 44"/>
                  <a:gd name="T14" fmla="*/ 72 w 80"/>
                  <a:gd name="T15" fmla="*/ 44 h 44"/>
                  <a:gd name="T16" fmla="*/ 80 w 80"/>
                  <a:gd name="T17" fmla="*/ 36 h 44"/>
                  <a:gd name="T18" fmla="*/ 80 w 80"/>
                  <a:gd name="T19" fmla="*/ 0 h 44"/>
                  <a:gd name="T20" fmla="*/ 80 w 80"/>
                  <a:gd name="T21" fmla="*/ 0 h 44"/>
                  <a:gd name="T22" fmla="*/ 42 w 80"/>
                  <a:gd name="T23"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44">
                    <a:moveTo>
                      <a:pt x="42" y="23"/>
                    </a:moveTo>
                    <a:cubicBezTo>
                      <a:pt x="41" y="24"/>
                      <a:pt x="41" y="24"/>
                      <a:pt x="40" y="24"/>
                    </a:cubicBezTo>
                    <a:cubicBezTo>
                      <a:pt x="39" y="24"/>
                      <a:pt x="39" y="24"/>
                      <a:pt x="38" y="23"/>
                    </a:cubicBezTo>
                    <a:cubicBezTo>
                      <a:pt x="0" y="0"/>
                      <a:pt x="0" y="0"/>
                      <a:pt x="0" y="0"/>
                    </a:cubicBezTo>
                    <a:cubicBezTo>
                      <a:pt x="0" y="0"/>
                      <a:pt x="0" y="0"/>
                      <a:pt x="0" y="0"/>
                    </a:cubicBezTo>
                    <a:cubicBezTo>
                      <a:pt x="0" y="36"/>
                      <a:pt x="0" y="36"/>
                      <a:pt x="0" y="36"/>
                    </a:cubicBezTo>
                    <a:cubicBezTo>
                      <a:pt x="0" y="40"/>
                      <a:pt x="4" y="44"/>
                      <a:pt x="8" y="44"/>
                    </a:cubicBezTo>
                    <a:cubicBezTo>
                      <a:pt x="72" y="44"/>
                      <a:pt x="72" y="44"/>
                      <a:pt x="72" y="44"/>
                    </a:cubicBezTo>
                    <a:cubicBezTo>
                      <a:pt x="76" y="44"/>
                      <a:pt x="80" y="40"/>
                      <a:pt x="80" y="36"/>
                    </a:cubicBezTo>
                    <a:cubicBezTo>
                      <a:pt x="80" y="0"/>
                      <a:pt x="80" y="0"/>
                      <a:pt x="80" y="0"/>
                    </a:cubicBezTo>
                    <a:cubicBezTo>
                      <a:pt x="80" y="0"/>
                      <a:pt x="80" y="0"/>
                      <a:pt x="80" y="0"/>
                    </a:cubicBezTo>
                    <a:lnTo>
                      <a:pt x="42" y="23"/>
                    </a:lnTo>
                    <a:close/>
                  </a:path>
                </a:pathLst>
              </a:custGeom>
              <a:grpFill/>
              <a:ln w="9525">
                <a:solidFill>
                  <a:schemeClr val="bg1"/>
                </a:solidFill>
                <a:round/>
              </a:ln>
            </p:spPr>
            <p:txBody>
              <a:bodyPr vert="horz" wrap="square" lIns="91440" tIns="45720" rIns="91440" bIns="45720" numCol="1" anchor="t" anchorCtr="0" compatLnSpc="1"/>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5677282" y="5515755"/>
              <a:ext cx="2654843" cy="307777"/>
            </a:xfrm>
            <a:prstGeom prst="rect">
              <a:avLst/>
            </a:prstGeom>
            <a:noFill/>
          </p:spPr>
          <p:txBody>
            <a:bodyPr wrap="square" rtlCol="0">
              <a:spAutoFit/>
            </a:bodyPr>
            <a:lstStyle/>
            <a:p>
              <a:r>
                <a:rPr lang="en-GB"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huangk36@mail.sysu.edu.cn</a:t>
              </a:r>
              <a:endPar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5" name="组合 34"/>
          <p:cNvGrpSpPr/>
          <p:nvPr/>
        </p:nvGrpSpPr>
        <p:grpSpPr>
          <a:xfrm>
            <a:off x="8892022" y="6030387"/>
            <a:ext cx="1874276" cy="307777"/>
            <a:chOff x="8902244" y="5500547"/>
            <a:chExt cx="1874276" cy="307777"/>
          </a:xfrm>
        </p:grpSpPr>
        <p:grpSp>
          <p:nvGrpSpPr>
            <p:cNvPr id="24" name="组合 23"/>
            <p:cNvGrpSpPr/>
            <p:nvPr/>
          </p:nvGrpSpPr>
          <p:grpSpPr>
            <a:xfrm>
              <a:off x="8902244" y="5500547"/>
              <a:ext cx="179524" cy="298105"/>
              <a:chOff x="5110163" y="3011488"/>
              <a:chExt cx="152400" cy="252413"/>
            </a:xfrm>
            <a:solidFill>
              <a:schemeClr val="bg1"/>
            </a:solidFill>
          </p:grpSpPr>
          <p:sp>
            <p:nvSpPr>
              <p:cNvPr id="26" name="Freeform 77"/>
              <p:cNvSpPr>
                <a:spLocks noEditPoints="1"/>
              </p:cNvSpPr>
              <p:nvPr/>
            </p:nvSpPr>
            <p:spPr bwMode="auto">
              <a:xfrm>
                <a:off x="5110163" y="3011488"/>
                <a:ext cx="152400" cy="214313"/>
              </a:xfrm>
              <a:custGeom>
                <a:avLst/>
                <a:gdLst>
                  <a:gd name="T0" fmla="*/ 48 w 48"/>
                  <a:gd name="T1" fmla="*/ 24 h 68"/>
                  <a:gd name="T2" fmla="*/ 24 w 48"/>
                  <a:gd name="T3" fmla="*/ 0 h 68"/>
                  <a:gd name="T4" fmla="*/ 0 w 48"/>
                  <a:gd name="T5" fmla="*/ 24 h 68"/>
                  <a:gd name="T6" fmla="*/ 24 w 48"/>
                  <a:gd name="T7" fmla="*/ 68 h 68"/>
                  <a:gd name="T8" fmla="*/ 48 w 48"/>
                  <a:gd name="T9" fmla="*/ 24 h 68"/>
                  <a:gd name="T10" fmla="*/ 14 w 48"/>
                  <a:gd name="T11" fmla="*/ 24 h 68"/>
                  <a:gd name="T12" fmla="*/ 24 w 48"/>
                  <a:gd name="T13" fmla="*/ 14 h 68"/>
                  <a:gd name="T14" fmla="*/ 34 w 48"/>
                  <a:gd name="T15" fmla="*/ 24 h 68"/>
                  <a:gd name="T16" fmla="*/ 24 w 48"/>
                  <a:gd name="T17" fmla="*/ 34 h 68"/>
                  <a:gd name="T18" fmla="*/ 14 w 48"/>
                  <a:gd name="T19" fmla="*/ 2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68">
                    <a:moveTo>
                      <a:pt x="48" y="24"/>
                    </a:moveTo>
                    <a:cubicBezTo>
                      <a:pt x="48" y="11"/>
                      <a:pt x="37" y="0"/>
                      <a:pt x="24" y="0"/>
                    </a:cubicBezTo>
                    <a:cubicBezTo>
                      <a:pt x="11" y="0"/>
                      <a:pt x="0" y="11"/>
                      <a:pt x="0" y="24"/>
                    </a:cubicBezTo>
                    <a:cubicBezTo>
                      <a:pt x="0" y="40"/>
                      <a:pt x="24" y="68"/>
                      <a:pt x="24" y="68"/>
                    </a:cubicBezTo>
                    <a:cubicBezTo>
                      <a:pt x="24" y="68"/>
                      <a:pt x="48" y="40"/>
                      <a:pt x="48" y="24"/>
                    </a:cubicBezTo>
                    <a:close/>
                    <a:moveTo>
                      <a:pt x="14" y="24"/>
                    </a:moveTo>
                    <a:cubicBezTo>
                      <a:pt x="14" y="18"/>
                      <a:pt x="18" y="14"/>
                      <a:pt x="24" y="14"/>
                    </a:cubicBezTo>
                    <a:cubicBezTo>
                      <a:pt x="30" y="14"/>
                      <a:pt x="34" y="18"/>
                      <a:pt x="34" y="24"/>
                    </a:cubicBezTo>
                    <a:cubicBezTo>
                      <a:pt x="34" y="30"/>
                      <a:pt x="30" y="34"/>
                      <a:pt x="24" y="34"/>
                    </a:cubicBezTo>
                    <a:cubicBezTo>
                      <a:pt x="18" y="34"/>
                      <a:pt x="14" y="30"/>
                      <a:pt x="14" y="24"/>
                    </a:cubicBez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Rectangle 78"/>
              <p:cNvSpPr>
                <a:spLocks noChangeArrowheads="1"/>
              </p:cNvSpPr>
              <p:nvPr/>
            </p:nvSpPr>
            <p:spPr bwMode="auto">
              <a:xfrm>
                <a:off x="5135563" y="3238501"/>
                <a:ext cx="101600" cy="25400"/>
              </a:xfrm>
              <a:prstGeom prst="rect">
                <a:avLst/>
              </a:pr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5" name="矩形 24"/>
            <p:cNvSpPr/>
            <p:nvPr/>
          </p:nvSpPr>
          <p:spPr>
            <a:xfrm>
              <a:off x="9151869" y="5500547"/>
              <a:ext cx="1624651" cy="307777"/>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广东</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广州</a:t>
              </a:r>
              <a:endParaRPr lang="en-US" altLang="zh-CN" sz="1400" dirty="0">
                <a:solidFill>
                  <a:schemeClr val="bg1"/>
                </a:solidFill>
                <a:latin typeface="微软雅黑" panose="020B0503020204020204" pitchFamily="34" charset="-122"/>
                <a:ea typeface="微软雅黑" panose="020B0503020204020204" pitchFamily="34" charset="-122"/>
              </a:endParaRPr>
            </a:p>
          </p:txBody>
        </p:sp>
      </p:grpSp>
      <p:sp>
        <p:nvSpPr>
          <p:cNvPr id="41" name="文本框 40"/>
          <p:cNvSpPr txBox="1"/>
          <p:nvPr/>
        </p:nvSpPr>
        <p:spPr>
          <a:xfrm>
            <a:off x="2902585" y="2245995"/>
            <a:ext cx="6387465" cy="645160"/>
          </a:xfrm>
          <a:prstGeom prst="rect">
            <a:avLst/>
          </a:prstGeom>
          <a:noFill/>
        </p:spPr>
        <p:txBody>
          <a:bodyPr wrap="square" rtlCol="0">
            <a:spAutoFit/>
          </a:bodyPr>
          <a:lstStyle/>
          <a:p>
            <a:pPr algn="dist"/>
            <a:r>
              <a:rPr lang="zh-CN" altLang="en-US" sz="3600" b="1" dirty="0">
                <a:solidFill>
                  <a:schemeClr val="bg1"/>
                </a:solidFill>
                <a:latin typeface="微软雅黑" panose="020B0503020204020204" pitchFamily="34" charset="-122"/>
                <a:ea typeface="微软雅黑" panose="020B0503020204020204" pitchFamily="34" charset="-122"/>
                <a:sym typeface="+mn-ea"/>
              </a:rPr>
              <a:t>经皮穿刺植入放疗机器人</a:t>
            </a:r>
            <a:r>
              <a:rPr lang="zh-CN" altLang="en-US" sz="3600" b="1" dirty="0">
                <a:solidFill>
                  <a:schemeClr val="bg1"/>
                </a:solidFill>
                <a:latin typeface="微软雅黑" panose="020B0503020204020204" pitchFamily="34" charset="-122"/>
                <a:ea typeface="微软雅黑" panose="020B0503020204020204" pitchFamily="34" charset="-122"/>
              </a:rPr>
              <a:t>团队</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54196" y="191259"/>
            <a:ext cx="1709356" cy="461665"/>
          </a:xfrm>
          <a:prstGeom prst="rect">
            <a:avLst/>
          </a:prstGeom>
          <a:noFill/>
        </p:spPr>
        <p:txBody>
          <a:bodyPr wrap="square" rtlCol="0">
            <a:spAutoFit/>
          </a:bodyPr>
          <a:lstStyle/>
          <a:p>
            <a:pPr algn="dist"/>
            <a:r>
              <a:rPr lang="zh-CN" altLang="en-US" sz="2400" b="1" dirty="0" smtClean="0">
                <a:solidFill>
                  <a:schemeClr val="bg1"/>
                </a:solidFill>
                <a:latin typeface="微软雅黑" panose="020B0503020204020204" pitchFamily="34" charset="-122"/>
                <a:ea typeface="微软雅黑" panose="020B0503020204020204" pitchFamily="34" charset="-122"/>
              </a:rPr>
              <a:t>项目简介</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367654" y="740585"/>
            <a:ext cx="263200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559496" y="3717032"/>
            <a:ext cx="8995200" cy="2306955"/>
          </a:xfrm>
          <a:prstGeom prst="rect">
            <a:avLst/>
          </a:prstGeom>
          <a:noFill/>
        </p:spPr>
        <p:txBody>
          <a:bodyPr wrap="square" rtlCol="0">
            <a:spAutoFit/>
          </a:bodyPr>
          <a:lstStyle/>
          <a:p>
            <a:pPr>
              <a:lnSpc>
                <a:spcPct val="150000"/>
              </a:lnSpc>
            </a:pPr>
            <a:r>
              <a:rPr lang="zh-CN" altLang="en-US" sz="2400" kern="100" dirty="0">
                <a:solidFill>
                  <a:srgbClr val="66C0EA"/>
                </a:solidFill>
                <a:latin typeface="微软雅黑" panose="020B0503020204020204" pitchFamily="34" charset="-122"/>
                <a:ea typeface="微软雅黑" panose="020B0503020204020204" pitchFamily="34" charset="-122"/>
                <a:cs typeface="Times New Roman" panose="02020603050405020304" pitchFamily="18" charset="0"/>
              </a:rPr>
              <a:t>定位：</a:t>
            </a:r>
            <a:r>
              <a:rPr lang="zh-CN" altLang="en-US"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国内、国际领先的</a:t>
            </a:r>
            <a:r>
              <a:rPr lang="zh-CN" altLang="en-US" sz="2400" kern="100" dirty="0">
                <a:solidFill>
                  <a:srgbClr val="FEC306"/>
                </a:solidFill>
                <a:latin typeface="微软雅黑" panose="020B0503020204020204" pitchFamily="34" charset="-122"/>
                <a:ea typeface="微软雅黑" panose="020B0503020204020204" pitchFamily="34" charset="-122"/>
                <a:cs typeface="Times New Roman" panose="02020603050405020304" pitchFamily="18" charset="0"/>
              </a:rPr>
              <a:t>智能植入放疗手术器具</a:t>
            </a:r>
            <a:r>
              <a:rPr lang="zh-CN" altLang="en-US"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供应商，新型植入</a:t>
            </a:r>
            <a:r>
              <a:rPr lang="zh-CN" altLang="en-US"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放疗</a:t>
            </a:r>
            <a:r>
              <a:rPr lang="zh-CN" altLang="en-US"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手术方案提供开发商</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zh-CN" sz="2400" kern="100" dirty="0">
                <a:solidFill>
                  <a:srgbClr val="66C0EA"/>
                </a:solidFill>
                <a:latin typeface="微软雅黑" panose="020B0503020204020204" pitchFamily="34" charset="-122"/>
                <a:ea typeface="微软雅黑" panose="020B0503020204020204" pitchFamily="34" charset="-122"/>
                <a:cs typeface="Times New Roman" panose="02020603050405020304" pitchFamily="18" charset="0"/>
              </a:rPr>
              <a:t>使命：</a:t>
            </a:r>
            <a:r>
              <a:rPr lang="zh-CN" altLang="en-US"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打造植入</a:t>
            </a:r>
            <a:r>
              <a:rPr lang="zh-CN" altLang="en-US" sz="2400" kern="100" dirty="0">
                <a:solidFill>
                  <a:srgbClr val="FEC306"/>
                </a:solidFill>
                <a:latin typeface="微软雅黑" panose="020B0503020204020204" pitchFamily="34" charset="-122"/>
                <a:ea typeface="微软雅黑" panose="020B0503020204020204" pitchFamily="34" charset="-122"/>
                <a:cs typeface="Times New Roman" panose="02020603050405020304" pitchFamily="18" charset="0"/>
              </a:rPr>
              <a:t>放疗</a:t>
            </a:r>
            <a:r>
              <a:rPr lang="zh-CN" altLang="en-US" sz="2400" kern="100" dirty="0">
                <a:solidFill>
                  <a:srgbClr val="FEC306"/>
                </a:solidFill>
                <a:latin typeface="微软雅黑" panose="020B0503020204020204" pitchFamily="34" charset="-122"/>
                <a:ea typeface="微软雅黑" panose="020B0503020204020204" pitchFamily="34" charset="-122"/>
                <a:cs typeface="Times New Roman" panose="02020603050405020304" pitchFamily="18" charset="0"/>
              </a:rPr>
              <a:t>手术智能化</a:t>
            </a:r>
            <a:r>
              <a:rPr lang="zh-CN" altLang="en-US"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，助力全面实现未来智能医疗</a:t>
            </a:r>
            <a:endPar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矩形 18"/>
          <p:cNvSpPr/>
          <p:nvPr/>
        </p:nvSpPr>
        <p:spPr>
          <a:xfrm>
            <a:off x="1559496" y="1844824"/>
            <a:ext cx="8995199" cy="1753235"/>
          </a:xfrm>
          <a:prstGeom prst="rect">
            <a:avLst/>
          </a:prstGeom>
        </p:spPr>
        <p:txBody>
          <a:bodyPr wrap="square">
            <a:spAutoFit/>
          </a:bodyPr>
          <a:lstStyle/>
          <a:p>
            <a:pPr>
              <a:lnSpc>
                <a:spcPct val="150000"/>
              </a:lnSpc>
            </a:pPr>
            <a:r>
              <a:rPr lang="zh-CN" altLang="en-US"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团队</a:t>
            </a:r>
            <a:r>
              <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专注于研发、</a:t>
            </a:r>
            <a:r>
              <a:rPr lang="zh-CN" altLang="zh-CN" sz="24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生产</a:t>
            </a:r>
            <a:r>
              <a:rPr lang="zh-CN" altLang="en-US" sz="24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用于</a:t>
            </a:r>
            <a:r>
              <a:rPr lang="zh-CN" altLang="en-US" sz="2400" kern="100" dirty="0" smtClean="0">
                <a:solidFill>
                  <a:srgbClr val="FEC306"/>
                </a:solidFill>
                <a:latin typeface="微软雅黑" panose="020B0503020204020204" pitchFamily="34" charset="-122"/>
                <a:ea typeface="微软雅黑" panose="020B0503020204020204" pitchFamily="34" charset="-122"/>
                <a:cs typeface="Times New Roman" panose="02020603050405020304" pitchFamily="18" charset="0"/>
              </a:rPr>
              <a:t>经皮穿刺植入放疗手术的</a:t>
            </a:r>
            <a:r>
              <a:rPr lang="zh-CN" altLang="en-US" sz="24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机器人系统及相关手术耗材，</a:t>
            </a:r>
            <a:r>
              <a:rPr lang="zh-CN" altLang="en-US"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提供软硬件整体解决方案，全力打造以机器人辅助，图像增强引导手术医师完成各项手术全产业生态价值闭环。</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p:cNvSpPr txBox="1"/>
          <p:nvPr/>
        </p:nvSpPr>
        <p:spPr>
          <a:xfrm>
            <a:off x="3108960" y="652780"/>
            <a:ext cx="6362700" cy="645160"/>
          </a:xfrm>
          <a:prstGeom prst="rect">
            <a:avLst/>
          </a:prstGeom>
          <a:noFill/>
        </p:spPr>
        <p:txBody>
          <a:bodyPr wrap="square" rtlCol="0">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经皮穿刺植入放疗</a:t>
            </a:r>
            <a:r>
              <a:rPr lang="zh-CN" altLang="en-US" sz="3600" b="1" dirty="0">
                <a:solidFill>
                  <a:schemeClr val="bg1"/>
                </a:solidFill>
                <a:latin typeface="微软雅黑" panose="020B0503020204020204" pitchFamily="34" charset="-122"/>
                <a:ea typeface="微软雅黑" panose="020B0503020204020204" pitchFamily="34" charset="-122"/>
              </a:rPr>
              <a:t>手术机器人</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54196" y="191259"/>
            <a:ext cx="1709356" cy="461665"/>
          </a:xfrm>
          <a:prstGeom prst="rect">
            <a:avLst/>
          </a:prstGeom>
          <a:noFill/>
        </p:spPr>
        <p:txBody>
          <a:bodyPr wrap="square" rtlCol="0">
            <a:spAutoFit/>
          </a:bodyPr>
          <a:lstStyle/>
          <a:p>
            <a:pPr algn="dist"/>
            <a:r>
              <a:rPr lang="zh-CN" altLang="en-US" sz="2400" b="1" dirty="0" smtClean="0">
                <a:solidFill>
                  <a:schemeClr val="bg1"/>
                </a:solidFill>
                <a:latin typeface="微软雅黑" panose="020B0503020204020204" pitchFamily="34" charset="-122"/>
                <a:ea typeface="微软雅黑" panose="020B0503020204020204" pitchFamily="34" charset="-122"/>
              </a:rPr>
              <a:t>项目简介</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367654" y="740585"/>
            <a:ext cx="263200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570574" y="692696"/>
            <a:ext cx="4973042" cy="646331"/>
          </a:xfrm>
          <a:prstGeom prst="rect">
            <a:avLst/>
          </a:prstGeom>
          <a:noFill/>
        </p:spPr>
        <p:txBody>
          <a:bodyPr wrap="square" rtlCol="0">
            <a:spAutoFit/>
          </a:bodyPr>
          <a:lstStyle/>
          <a:p>
            <a:pPr algn="ctr"/>
            <a:r>
              <a:rPr lang="zh-CN" altLang="en-US" sz="3600" b="1" dirty="0" smtClean="0">
                <a:solidFill>
                  <a:schemeClr val="bg1"/>
                </a:solidFill>
                <a:latin typeface="微软雅黑" panose="020B0503020204020204" pitchFamily="34" charset="-122"/>
                <a:ea typeface="微软雅黑" panose="020B0503020204020204" pitchFamily="34" charset="-122"/>
              </a:rPr>
              <a:t>行业需求</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3" name="Rectangle 23"/>
          <p:cNvSpPr/>
          <p:nvPr/>
        </p:nvSpPr>
        <p:spPr>
          <a:xfrm>
            <a:off x="6969456" y="1557091"/>
            <a:ext cx="4340614" cy="4855223"/>
          </a:xfrm>
          <a:prstGeom prst="rect">
            <a:avLst/>
          </a:prstGeom>
          <a:no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000" dirty="0" smtClean="0">
                <a:solidFill>
                  <a:schemeClr val="bg1"/>
                </a:solidFill>
              </a:rPr>
              <a:t>以宫颈癌</a:t>
            </a:r>
            <a:r>
              <a:rPr lang="zh-CN" altLang="en-US" sz="2000" dirty="0" smtClean="0">
                <a:solidFill>
                  <a:schemeClr val="bg1"/>
                </a:solidFill>
              </a:rPr>
              <a:t>为例</a:t>
            </a:r>
            <a:r>
              <a:rPr lang="en-US" altLang="zh-CN" sz="2000" dirty="0" smtClean="0">
                <a:solidFill>
                  <a:schemeClr val="bg1"/>
                </a:solidFill>
              </a:rPr>
              <a:t>:</a:t>
            </a:r>
            <a:endParaRPr lang="en-US" altLang="zh-CN" sz="2000" dirty="0" smtClean="0">
              <a:solidFill>
                <a:schemeClr val="bg1"/>
              </a:solidFill>
            </a:endParaRPr>
          </a:p>
          <a:p>
            <a:endParaRPr lang="en-US" sz="2000" dirty="0" smtClean="0">
              <a:solidFill>
                <a:schemeClr val="bg1"/>
              </a:solidFill>
            </a:endParaRPr>
          </a:p>
          <a:p>
            <a:pPr marL="285750" indent="-285750">
              <a:buFont typeface="Arial" panose="020B0604020202020204"/>
              <a:buChar char="•"/>
            </a:pPr>
            <a:r>
              <a:rPr lang="zh-CN" altLang="en-US" sz="2000" dirty="0" smtClean="0">
                <a:solidFill>
                  <a:schemeClr val="bg1"/>
                </a:solidFill>
              </a:rPr>
              <a:t>宫颈癌是影响女性健康的恶性肿瘤之一</a:t>
            </a:r>
            <a:endParaRPr lang="en-US" altLang="zh-CN" sz="2000" dirty="0" smtClean="0">
              <a:solidFill>
                <a:schemeClr val="bg1"/>
              </a:solidFill>
            </a:endParaRPr>
          </a:p>
          <a:p>
            <a:pPr marL="285750" indent="-285750">
              <a:buFont typeface="Arial" panose="020B0604020202020204"/>
              <a:buChar char="•"/>
            </a:pPr>
            <a:endParaRPr lang="en-US" sz="2000" dirty="0" smtClean="0">
              <a:solidFill>
                <a:schemeClr val="bg1"/>
              </a:solidFill>
            </a:endParaRPr>
          </a:p>
          <a:p>
            <a:pPr marL="285750" indent="-285750">
              <a:buFont typeface="Arial" panose="020B0604020202020204"/>
              <a:buChar char="•"/>
            </a:pPr>
            <a:r>
              <a:rPr lang="zh-CN" altLang="en-US" sz="2000" dirty="0" smtClean="0">
                <a:solidFill>
                  <a:schemeClr val="bg1"/>
                </a:solidFill>
              </a:rPr>
              <a:t>近20年来发病率和死亡率逐年增高</a:t>
            </a:r>
            <a:endParaRPr lang="zh-CN" altLang="en-US" sz="2000" dirty="0" smtClean="0">
              <a:solidFill>
                <a:schemeClr val="bg1"/>
              </a:solidFill>
            </a:endParaRPr>
          </a:p>
          <a:p>
            <a:pPr marL="285750" indent="-285750">
              <a:buFont typeface="Arial" panose="020B0604020202020204"/>
              <a:buChar char="•"/>
            </a:pPr>
            <a:endParaRPr lang="zh-CN" altLang="en-US" sz="2000" dirty="0" smtClean="0">
              <a:solidFill>
                <a:schemeClr val="bg1"/>
              </a:solidFill>
            </a:endParaRPr>
          </a:p>
          <a:p>
            <a:pPr marL="285750" indent="-285750">
              <a:buFont typeface="Arial" panose="020B0604020202020204"/>
              <a:buChar char="•"/>
            </a:pPr>
            <a:r>
              <a:rPr lang="zh-CN" altLang="en-US" sz="2000" dirty="0" smtClean="0">
                <a:solidFill>
                  <a:schemeClr val="bg1"/>
                </a:solidFill>
              </a:rPr>
              <a:t>中晚期：</a:t>
            </a:r>
            <a:r>
              <a:rPr lang="en-US" altLang="zh-CN" sz="2000" dirty="0" smtClean="0">
                <a:solidFill>
                  <a:schemeClr val="bg1"/>
                </a:solidFill>
              </a:rPr>
              <a:t>60%</a:t>
            </a:r>
            <a:r>
              <a:rPr lang="zh-CN" altLang="en-US" sz="2000" dirty="0" smtClean="0">
                <a:solidFill>
                  <a:schemeClr val="bg1"/>
                </a:solidFill>
              </a:rPr>
              <a:t>左右</a:t>
            </a:r>
            <a:endParaRPr lang="en-US" sz="2000" dirty="0" smtClean="0">
              <a:solidFill>
                <a:schemeClr val="bg1"/>
              </a:solidFill>
            </a:endParaRPr>
          </a:p>
          <a:p>
            <a:pPr marL="285750" indent="-285750">
              <a:buFont typeface="Arial" panose="020B0604020202020204"/>
              <a:buChar char="•"/>
            </a:pPr>
            <a:endParaRPr lang="en-US" sz="2000" dirty="0" smtClean="0">
              <a:solidFill>
                <a:schemeClr val="bg1"/>
              </a:solidFill>
            </a:endParaRPr>
          </a:p>
          <a:p>
            <a:pPr marL="285750" indent="-285750">
              <a:buFont typeface="Arial" panose="020B0604020202020204"/>
              <a:buChar char="•"/>
            </a:pPr>
            <a:r>
              <a:rPr lang="zh-CN" altLang="en-US" sz="2000" dirty="0" smtClean="0">
                <a:solidFill>
                  <a:schemeClr val="bg1"/>
                </a:solidFill>
              </a:rPr>
              <a:t>患病数</a:t>
            </a:r>
            <a:r>
              <a:rPr lang="en-US" sz="2000" dirty="0" smtClean="0">
                <a:solidFill>
                  <a:schemeClr val="bg1"/>
                </a:solidFill>
              </a:rPr>
              <a:t>: </a:t>
            </a:r>
            <a:r>
              <a:rPr lang="zh-CN" altLang="en-US" sz="2000" dirty="0" smtClean="0">
                <a:solidFill>
                  <a:schemeClr val="bg1"/>
                </a:solidFill>
              </a:rPr>
              <a:t>每年新增约</a:t>
            </a:r>
            <a:r>
              <a:rPr lang="en-US" altLang="zh-CN" sz="2000" dirty="0" smtClean="0">
                <a:solidFill>
                  <a:schemeClr val="bg1"/>
                </a:solidFill>
              </a:rPr>
              <a:t>10.6</a:t>
            </a:r>
            <a:r>
              <a:rPr lang="zh-CN" altLang="en-US" sz="2000" dirty="0" smtClean="0">
                <a:solidFill>
                  <a:schemeClr val="bg1"/>
                </a:solidFill>
              </a:rPr>
              <a:t>万例</a:t>
            </a:r>
            <a:endParaRPr lang="en-GB" sz="2000" dirty="0" smtClean="0">
              <a:solidFill>
                <a:schemeClr val="bg1"/>
              </a:solidFill>
            </a:endParaRPr>
          </a:p>
          <a:p>
            <a:pPr marL="285750" indent="-285750">
              <a:buFont typeface="Arial" panose="020B0604020202020204"/>
              <a:buChar char="•"/>
            </a:pPr>
            <a:endParaRPr lang="en-GB" sz="2000" dirty="0" smtClean="0">
              <a:solidFill>
                <a:schemeClr val="bg1"/>
              </a:solidFill>
            </a:endParaRPr>
          </a:p>
          <a:p>
            <a:pPr algn="ctr"/>
            <a:r>
              <a:rPr lang="zh-CN" altLang="en-US" sz="2400" b="1" dirty="0" smtClean="0">
                <a:solidFill>
                  <a:schemeClr val="bg1"/>
                </a:solidFill>
                <a:sym typeface="+mn-ea"/>
              </a:rPr>
              <a:t>放疗是目前</a:t>
            </a:r>
            <a:r>
              <a:rPr lang="zh-CN" altLang="en-US" sz="2400" b="1" dirty="0" smtClean="0">
                <a:solidFill>
                  <a:schemeClr val="bg1"/>
                </a:solidFill>
              </a:rPr>
              <a:t>中晚期宫颈癌临床上采用的主要</a:t>
            </a:r>
            <a:r>
              <a:rPr lang="zh-CN" altLang="en-US" sz="2400" b="1" dirty="0" smtClean="0">
                <a:solidFill>
                  <a:schemeClr val="bg1"/>
                </a:solidFill>
              </a:rPr>
              <a:t>方式</a:t>
            </a:r>
            <a:endParaRPr lang="zh-CN" altLang="en-US" sz="2400" b="1" dirty="0" smtClean="0">
              <a:solidFill>
                <a:schemeClr val="bg1"/>
              </a:solidFill>
            </a:endParaRPr>
          </a:p>
        </p:txBody>
      </p:sp>
      <p:pic>
        <p:nvPicPr>
          <p:cNvPr id="2" name="图片 1"/>
          <p:cNvPicPr>
            <a:picLocks noChangeAspect="1"/>
          </p:cNvPicPr>
          <p:nvPr/>
        </p:nvPicPr>
        <p:blipFill>
          <a:blip r:embed="rId1"/>
          <a:stretch>
            <a:fillRect/>
          </a:stretch>
        </p:blipFill>
        <p:spPr>
          <a:xfrm>
            <a:off x="1486535" y="1557020"/>
            <a:ext cx="4989195" cy="48418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54196" y="191259"/>
            <a:ext cx="1709356" cy="461665"/>
          </a:xfrm>
          <a:prstGeom prst="rect">
            <a:avLst/>
          </a:prstGeom>
          <a:noFill/>
        </p:spPr>
        <p:txBody>
          <a:bodyPr wrap="square" rtlCol="0">
            <a:spAutoFit/>
          </a:bodyPr>
          <a:lstStyle/>
          <a:p>
            <a:pPr algn="dist"/>
            <a:r>
              <a:rPr lang="zh-CN" altLang="en-US" sz="2400" b="1" dirty="0" smtClean="0">
                <a:solidFill>
                  <a:schemeClr val="bg1"/>
                </a:solidFill>
                <a:latin typeface="微软雅黑" panose="020B0503020204020204" pitchFamily="34" charset="-122"/>
                <a:ea typeface="微软雅黑" panose="020B0503020204020204" pitchFamily="34" charset="-122"/>
              </a:rPr>
              <a:t>项目简介</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367654" y="740585"/>
            <a:ext cx="2632002"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570574" y="692696"/>
            <a:ext cx="4973042" cy="646331"/>
          </a:xfrm>
          <a:prstGeom prst="rect">
            <a:avLst/>
          </a:prstGeom>
          <a:noFill/>
        </p:spPr>
        <p:txBody>
          <a:bodyPr wrap="square" rtlCol="0">
            <a:spAutoFit/>
          </a:bodyPr>
          <a:lstStyle/>
          <a:p>
            <a:pPr algn="ctr"/>
            <a:r>
              <a:rPr lang="zh-CN" altLang="en-US" sz="3600" b="1" dirty="0" smtClean="0">
                <a:solidFill>
                  <a:schemeClr val="bg1"/>
                </a:solidFill>
                <a:latin typeface="微软雅黑" panose="020B0503020204020204" pitchFamily="34" charset="-122"/>
                <a:ea typeface="微软雅黑" panose="020B0503020204020204" pitchFamily="34" charset="-122"/>
              </a:rPr>
              <a:t>行业痛点</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44" name="TextBox 46"/>
          <p:cNvSpPr txBox="1"/>
          <p:nvPr/>
        </p:nvSpPr>
        <p:spPr>
          <a:xfrm>
            <a:off x="6539865" y="2048510"/>
            <a:ext cx="3757930" cy="3169285"/>
          </a:xfrm>
          <a:prstGeom prst="rect">
            <a:avLst/>
          </a:prstGeom>
          <a:noFill/>
        </p:spPr>
        <p:txBody>
          <a:bodyPr wrap="square" rtlCol="0">
            <a:spAutoFit/>
          </a:bodyPr>
          <a:lstStyle/>
          <a:p>
            <a:r>
              <a:rPr lang="zh-CN" altLang="en-US" sz="2000" dirty="0">
                <a:solidFill>
                  <a:schemeClr val="bg1"/>
                </a:solidFill>
              </a:rPr>
              <a:t>目前的治疗方法</a:t>
            </a:r>
            <a:r>
              <a:rPr lang="zh-CN" altLang="en-US" sz="2000" dirty="0" smtClean="0">
                <a:solidFill>
                  <a:schemeClr val="bg1"/>
                </a:solidFill>
              </a:rPr>
              <a:t>：</a:t>
            </a:r>
            <a:endParaRPr lang="zh-CN" altLang="en-US" sz="2000" dirty="0" smtClean="0">
              <a:solidFill>
                <a:schemeClr val="bg1"/>
              </a:solidFill>
            </a:endParaRPr>
          </a:p>
          <a:p>
            <a:r>
              <a:rPr lang="en-US" sz="2000" dirty="0" smtClean="0">
                <a:solidFill>
                  <a:schemeClr val="bg1"/>
                </a:solidFill>
              </a:rPr>
              <a:t>	</a:t>
            </a:r>
            <a:endParaRPr lang="en-US" sz="2000" dirty="0" smtClean="0">
              <a:solidFill>
                <a:schemeClr val="bg1"/>
              </a:solidFill>
            </a:endParaRPr>
          </a:p>
          <a:p>
            <a:r>
              <a:rPr lang="en-US" sz="2000" dirty="0" smtClean="0">
                <a:solidFill>
                  <a:schemeClr val="bg1"/>
                </a:solidFill>
              </a:rPr>
              <a:t>--</a:t>
            </a:r>
            <a:r>
              <a:rPr lang="zh-CN" altLang="en-US" sz="2000" dirty="0">
                <a:solidFill>
                  <a:schemeClr val="bg1"/>
                </a:solidFill>
              </a:rPr>
              <a:t>“盲插”，准确性低</a:t>
            </a:r>
            <a:endParaRPr lang="en-US" altLang="zh-CN" sz="2000" dirty="0" smtClean="0">
              <a:solidFill>
                <a:schemeClr val="bg1"/>
              </a:solidFill>
            </a:endParaRPr>
          </a:p>
          <a:p>
            <a:r>
              <a:rPr lang="en-US" sz="2000" dirty="0" smtClean="0">
                <a:solidFill>
                  <a:schemeClr val="bg1"/>
                </a:solidFill>
              </a:rPr>
              <a:t>		</a:t>
            </a:r>
            <a:endParaRPr lang="en-US" sz="2000" dirty="0" smtClean="0">
              <a:solidFill>
                <a:schemeClr val="bg1"/>
              </a:solidFill>
            </a:endParaRPr>
          </a:p>
          <a:p>
            <a:r>
              <a:rPr lang="en-US" altLang="zh-CN" sz="2000" dirty="0" smtClean="0">
                <a:solidFill>
                  <a:schemeClr val="bg1"/>
                </a:solidFill>
              </a:rPr>
              <a:t>-- </a:t>
            </a:r>
            <a:r>
              <a:rPr lang="zh-CN" altLang="en-US" sz="2000" dirty="0" smtClean="0">
                <a:solidFill>
                  <a:schemeClr val="bg1"/>
                </a:solidFill>
              </a:rPr>
              <a:t>有创操作，易出现并发症</a:t>
            </a:r>
            <a:r>
              <a:rPr lang="en-US" sz="2000" dirty="0">
                <a:solidFill>
                  <a:schemeClr val="bg1"/>
                </a:solidFill>
              </a:rPr>
              <a:t>		</a:t>
            </a:r>
            <a:endParaRPr lang="en-US" sz="2000" dirty="0">
              <a:solidFill>
                <a:schemeClr val="bg1"/>
              </a:solidFill>
            </a:endParaRPr>
          </a:p>
          <a:p>
            <a:r>
              <a:rPr lang="en-US" sz="2000" dirty="0" smtClean="0">
                <a:solidFill>
                  <a:schemeClr val="bg1"/>
                </a:solidFill>
              </a:rPr>
              <a:t>-- </a:t>
            </a:r>
            <a:r>
              <a:rPr lang="zh-CN" altLang="en-US" sz="2000" dirty="0">
                <a:solidFill>
                  <a:schemeClr val="bg1"/>
                </a:solidFill>
              </a:rPr>
              <a:t>操作难度大，影响疗效</a:t>
            </a:r>
            <a:endParaRPr lang="en-US" sz="2000" dirty="0" smtClean="0">
              <a:solidFill>
                <a:schemeClr val="bg1"/>
              </a:solidFill>
            </a:endParaRPr>
          </a:p>
          <a:p>
            <a:r>
              <a:rPr lang="en-US" sz="2000" dirty="0" smtClean="0">
                <a:solidFill>
                  <a:schemeClr val="bg1"/>
                </a:solidFill>
              </a:rPr>
              <a:t> </a:t>
            </a:r>
            <a:r>
              <a:rPr lang="en-US" altLang="zh-CN" sz="2000" dirty="0" smtClean="0">
                <a:solidFill>
                  <a:schemeClr val="bg1"/>
                </a:solidFill>
              </a:rPr>
              <a:t>		</a:t>
            </a:r>
            <a:endParaRPr lang="en-US" altLang="zh-CN" sz="2000" dirty="0" smtClean="0">
              <a:solidFill>
                <a:schemeClr val="bg1"/>
              </a:solidFill>
            </a:endParaRPr>
          </a:p>
          <a:p>
            <a:r>
              <a:rPr lang="en-US" altLang="zh-CN" sz="2000" dirty="0" smtClean="0">
                <a:solidFill>
                  <a:schemeClr val="bg1"/>
                </a:solidFill>
              </a:rPr>
              <a:t>-- </a:t>
            </a:r>
            <a:r>
              <a:rPr lang="zh-CN" altLang="en-US" sz="2000" dirty="0" smtClean="0">
                <a:solidFill>
                  <a:schemeClr val="bg1"/>
                </a:solidFill>
              </a:rPr>
              <a:t>需多次</a:t>
            </a:r>
            <a:r>
              <a:rPr lang="en-US" altLang="zh-CN" sz="2000" dirty="0" smtClean="0">
                <a:solidFill>
                  <a:schemeClr val="bg1"/>
                </a:solidFill>
              </a:rPr>
              <a:t>CT</a:t>
            </a:r>
            <a:r>
              <a:rPr lang="zh-CN" altLang="en-US" sz="2000" dirty="0" smtClean="0">
                <a:solidFill>
                  <a:schemeClr val="bg1"/>
                </a:solidFill>
              </a:rPr>
              <a:t>扫描，增加辐射风险</a:t>
            </a:r>
            <a:endParaRPr lang="en-US" altLang="zh-CN" sz="2000" dirty="0" smtClean="0">
              <a:solidFill>
                <a:schemeClr val="bg1"/>
              </a:solidFill>
            </a:endParaRPr>
          </a:p>
          <a:p>
            <a:r>
              <a:rPr lang="en-US" sz="2000" dirty="0" smtClean="0">
                <a:solidFill>
                  <a:schemeClr val="bg1"/>
                </a:solidFill>
              </a:rPr>
              <a:t>		</a:t>
            </a:r>
            <a:endParaRPr lang="en-US" sz="2000" dirty="0">
              <a:solidFill>
                <a:schemeClr val="bg1"/>
              </a:solidFill>
            </a:endParaRPr>
          </a:p>
        </p:txBody>
      </p:sp>
      <p:pic>
        <p:nvPicPr>
          <p:cNvPr id="-2147482622" name="image2.jpeg"/>
          <p:cNvPicPr>
            <a:picLocks noChangeAspect="1"/>
          </p:cNvPicPr>
          <p:nvPr>
            <p:custDataLst>
              <p:tags r:id="rId1"/>
            </p:custDataLst>
          </p:nvPr>
        </p:nvPicPr>
        <p:blipFill>
          <a:blip r:embed="rId2"/>
          <a:stretch>
            <a:fillRect/>
          </a:stretch>
        </p:blipFill>
        <p:spPr>
          <a:xfrm>
            <a:off x="1148080" y="1581785"/>
            <a:ext cx="4251960" cy="41021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456257"/>
            <a:ext cx="1836819" cy="1944216"/>
          </a:xfrm>
          <a:prstGeom prst="rect">
            <a:avLst/>
          </a:prstGeom>
          <a:solidFill>
            <a:srgbClr val="249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06139" y="2665700"/>
            <a:ext cx="3097773" cy="584775"/>
          </a:xfrm>
          <a:prstGeom prst="rect">
            <a:avLst/>
          </a:prstGeom>
          <a:noFill/>
        </p:spPr>
        <p:txBody>
          <a:bodyPr wrap="square" rtlCol="0">
            <a:spAutoFit/>
          </a:bodyPr>
          <a:lstStyle/>
          <a:p>
            <a:r>
              <a:rPr lang="en-US" altLang="zh-CN" sz="3200" b="1" dirty="0" smtClean="0">
                <a:solidFill>
                  <a:schemeClr val="bg1"/>
                </a:solidFill>
                <a:latin typeface="华文细黑" panose="02010600040101010101" pitchFamily="2" charset="-122"/>
                <a:ea typeface="华文细黑" panose="02010600040101010101" pitchFamily="2" charset="-122"/>
              </a:rPr>
              <a:t>02 </a:t>
            </a:r>
            <a:r>
              <a:rPr lang="zh-CN" altLang="en-US" sz="3200" b="1" dirty="0" smtClean="0">
                <a:solidFill>
                  <a:schemeClr val="bg1"/>
                </a:solidFill>
                <a:latin typeface="华文细黑" panose="02010600040101010101" pitchFamily="2" charset="-122"/>
                <a:ea typeface="华文细黑" panose="02010600040101010101" pitchFamily="2" charset="-122"/>
              </a:rPr>
              <a:t>产品及案例</a:t>
            </a:r>
            <a:endParaRPr lang="en-US" altLang="zh-CN" sz="3200" b="1" dirty="0">
              <a:solidFill>
                <a:schemeClr val="bg1"/>
              </a:solidFill>
              <a:latin typeface="华文细黑" panose="02010600040101010101" pitchFamily="2" charset="-122"/>
              <a:ea typeface="华文细黑" panose="02010600040101010101" pitchFamily="2" charset="-122"/>
            </a:endParaRPr>
          </a:p>
        </p:txBody>
      </p:sp>
      <p:cxnSp>
        <p:nvCxnSpPr>
          <p:cNvPr id="6" name="直接连接符 5"/>
          <p:cNvCxnSpPr/>
          <p:nvPr/>
        </p:nvCxnSpPr>
        <p:spPr>
          <a:xfrm>
            <a:off x="2349820" y="3428365"/>
            <a:ext cx="5524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285999" y="3628729"/>
            <a:ext cx="3360821" cy="338554"/>
          </a:xfrm>
          <a:prstGeom prst="rect">
            <a:avLst/>
          </a:prstGeom>
          <a:noFill/>
        </p:spPr>
        <p:txBody>
          <a:bodyPr wrap="square" rtlCol="0">
            <a:spAutoFit/>
          </a:bodyPr>
          <a:lstStyle/>
          <a:p>
            <a:r>
              <a:rPr lang="en-US" altLang="zh-CN" sz="1600" dirty="0">
                <a:solidFill>
                  <a:schemeClr val="bg1"/>
                </a:solidFill>
                <a:latin typeface="华文细黑" panose="02010600040101010101" pitchFamily="2" charset="-122"/>
                <a:ea typeface="华文细黑" panose="02010600040101010101" pitchFamily="2" charset="-122"/>
              </a:rPr>
              <a:t>PRODUCT INFORMATION</a:t>
            </a:r>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8" name="矩形 7"/>
          <p:cNvSpPr/>
          <p:nvPr/>
        </p:nvSpPr>
        <p:spPr>
          <a:xfrm>
            <a:off x="6095998" y="2485961"/>
            <a:ext cx="6096002" cy="1944216"/>
          </a:xfrm>
          <a:prstGeom prst="rect">
            <a:avLst/>
          </a:prstGeom>
          <a:solidFill>
            <a:srgbClr val="249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4196" y="191259"/>
            <a:ext cx="1853372" cy="830997"/>
          </a:xfrm>
          <a:prstGeom prst="rect">
            <a:avLst/>
          </a:prstGeom>
          <a:noFill/>
        </p:spPr>
        <p:txBody>
          <a:bodyPr wrap="square" rtlCol="0">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rPr>
              <a:t>产品介绍</a:t>
            </a:r>
            <a:endParaRPr lang="zh-CN" altLang="en-US" sz="2400" b="1" dirty="0">
              <a:solidFill>
                <a:srgbClr val="66C0EA"/>
              </a:solidFill>
              <a:latin typeface="微软雅黑" panose="020B0503020204020204" pitchFamily="34" charset="-122"/>
              <a:ea typeface="微软雅黑" panose="020B0503020204020204" pitchFamily="34" charset="-122"/>
            </a:endParaRPr>
          </a:p>
          <a:p>
            <a:pPr algn="dist"/>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367654" y="740585"/>
            <a:ext cx="1839914"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4" name="图片 3" descr="微信图片_20210115214038"/>
          <p:cNvPicPr>
            <a:picLocks noChangeAspect="1"/>
          </p:cNvPicPr>
          <p:nvPr/>
        </p:nvPicPr>
        <p:blipFill>
          <a:blip r:embed="rId1"/>
          <a:stretch>
            <a:fillRect/>
          </a:stretch>
        </p:blipFill>
        <p:spPr>
          <a:xfrm>
            <a:off x="1897380" y="1426210"/>
            <a:ext cx="3143885" cy="4538345"/>
          </a:xfrm>
          <a:prstGeom prst="rect">
            <a:avLst/>
          </a:prstGeom>
        </p:spPr>
      </p:pic>
      <p:sp>
        <p:nvSpPr>
          <p:cNvPr id="10" name="Rectangle 23"/>
          <p:cNvSpPr/>
          <p:nvPr/>
        </p:nvSpPr>
        <p:spPr>
          <a:xfrm>
            <a:off x="6144895" y="1780540"/>
            <a:ext cx="3629660" cy="3830320"/>
          </a:xfrm>
          <a:prstGeom prst="rect">
            <a:avLst/>
          </a:prstGeom>
          <a:no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p>
            <a:endParaRPr lang="en-US" altLang="zh-CN" sz="2000" dirty="0" smtClean="0">
              <a:solidFill>
                <a:schemeClr val="bg1"/>
              </a:solidFill>
            </a:endParaRPr>
          </a:p>
          <a:p>
            <a:pPr marL="285750" indent="-285750">
              <a:buFont typeface="Arial" panose="020B0604020202020204"/>
              <a:buChar char="•"/>
            </a:pPr>
            <a:r>
              <a:rPr lang="en-US" altLang="zh-CN" sz="2000" dirty="0">
                <a:solidFill>
                  <a:schemeClr val="bg1"/>
                </a:solidFill>
              </a:rPr>
              <a:t>ROKAE xmate3Pro</a:t>
            </a:r>
            <a:endParaRPr lang="en-US" altLang="zh-CN" sz="2000" dirty="0">
              <a:solidFill>
                <a:schemeClr val="bg1"/>
              </a:solidFill>
            </a:endParaRPr>
          </a:p>
          <a:p>
            <a:pPr marL="285750" indent="-285750">
              <a:buFont typeface="Arial" panose="020B0604020202020204"/>
              <a:buChar char="•"/>
            </a:pPr>
            <a:endParaRPr lang="zh-CN" altLang="en-US" sz="2000" dirty="0">
              <a:solidFill>
                <a:schemeClr val="bg1"/>
              </a:solidFill>
            </a:endParaRPr>
          </a:p>
          <a:p>
            <a:pPr marL="285750" indent="-285750">
              <a:buFont typeface="Arial" panose="020B0604020202020204"/>
              <a:buChar char="•"/>
            </a:pPr>
            <a:r>
              <a:rPr sz="2000" dirty="0">
                <a:solidFill>
                  <a:schemeClr val="bg1"/>
                </a:solidFill>
                <a:sym typeface="+mn-ea"/>
              </a:rPr>
              <a:t>全状态力反馈</a:t>
            </a:r>
            <a:endParaRPr sz="2000" dirty="0">
              <a:solidFill>
                <a:schemeClr val="bg1"/>
              </a:solidFill>
              <a:sym typeface="+mn-ea"/>
            </a:endParaRPr>
          </a:p>
          <a:p>
            <a:pPr marL="285750" indent="-285750">
              <a:buFont typeface="Arial" panose="020B0604020202020204"/>
              <a:buChar char="•"/>
            </a:pPr>
            <a:endParaRPr lang="zh-CN" altLang="en-US" sz="2000" dirty="0">
              <a:solidFill>
                <a:schemeClr val="bg1"/>
              </a:solidFill>
            </a:endParaRPr>
          </a:p>
          <a:p>
            <a:pPr marL="285750" indent="-285750">
              <a:buFont typeface="Arial" panose="020B0604020202020204"/>
              <a:buChar char="•"/>
            </a:pPr>
            <a:r>
              <a:rPr lang="zh-CN" altLang="en-US" sz="2000" dirty="0">
                <a:solidFill>
                  <a:schemeClr val="bg1"/>
                </a:solidFill>
              </a:rPr>
              <a:t>七自由度</a:t>
            </a:r>
            <a:endParaRPr lang="zh-CN" altLang="en-US" sz="2000" dirty="0">
              <a:solidFill>
                <a:schemeClr val="bg1"/>
              </a:solidFill>
            </a:endParaRPr>
          </a:p>
          <a:p>
            <a:pPr marL="285750" indent="-285750">
              <a:buFont typeface="Arial" panose="020B0604020202020204"/>
              <a:buChar char="•"/>
            </a:pPr>
            <a:endParaRPr lang="en-US" altLang="zh-CN" sz="2000" dirty="0" smtClean="0">
              <a:solidFill>
                <a:schemeClr val="bg1"/>
              </a:solidFill>
            </a:endParaRPr>
          </a:p>
          <a:p>
            <a:pPr marL="285750" indent="-285750">
              <a:buFont typeface="Arial" panose="020B0604020202020204"/>
              <a:buChar char="•"/>
            </a:pPr>
            <a:r>
              <a:rPr lang="zh-CN" altLang="en-US" sz="2000" dirty="0" smtClean="0">
                <a:solidFill>
                  <a:schemeClr val="bg1"/>
                </a:solidFill>
              </a:rPr>
              <a:t>灵敏力感知</a:t>
            </a:r>
            <a:endParaRPr lang="zh-CN" altLang="en-US" sz="2000" dirty="0" smtClean="0">
              <a:solidFill>
                <a:schemeClr val="bg1"/>
              </a:solidFill>
            </a:endParaRPr>
          </a:p>
          <a:p>
            <a:pPr marL="285750" indent="-285750">
              <a:buFont typeface="Arial" panose="020B0604020202020204"/>
              <a:buChar char="•"/>
            </a:pPr>
            <a:endParaRPr lang="zh-CN" altLang="en-US" sz="2000" dirty="0" smtClean="0">
              <a:solidFill>
                <a:schemeClr val="bg1"/>
              </a:solidFill>
            </a:endParaRPr>
          </a:p>
          <a:p>
            <a:pPr marL="285750" indent="-285750">
              <a:buFont typeface="Arial" panose="020B0604020202020204"/>
              <a:buChar char="•"/>
            </a:pPr>
            <a:r>
              <a:rPr lang="zh-CN" altLang="en-US" sz="2000" dirty="0" smtClean="0">
                <a:solidFill>
                  <a:schemeClr val="bg1"/>
                </a:solidFill>
                <a:sym typeface="+mn-ea"/>
              </a:rPr>
              <a:t>精准控制</a:t>
            </a:r>
            <a:endParaRPr lang="zh-CN" altLang="en-US" sz="2000" dirty="0" smtClean="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4196" y="191259"/>
            <a:ext cx="1853372" cy="830997"/>
          </a:xfrm>
          <a:prstGeom prst="rect">
            <a:avLst/>
          </a:prstGeom>
          <a:noFill/>
        </p:spPr>
        <p:txBody>
          <a:bodyPr wrap="square" rtlCol="0">
            <a:spAutoFit/>
          </a:bodyPr>
          <a:lstStyle/>
          <a:p>
            <a:pPr algn="dist"/>
            <a:r>
              <a:rPr lang="zh-CN" altLang="en-US" sz="2400" b="1" dirty="0">
                <a:solidFill>
                  <a:schemeClr val="bg1"/>
                </a:solidFill>
                <a:latin typeface="微软雅黑" panose="020B0503020204020204" pitchFamily="34" charset="-122"/>
                <a:ea typeface="微软雅黑" panose="020B0503020204020204" pitchFamily="34" charset="-122"/>
              </a:rPr>
              <a:t>产品介绍</a:t>
            </a:r>
            <a:endParaRPr lang="zh-CN" altLang="en-US" sz="2400" b="1" dirty="0">
              <a:solidFill>
                <a:srgbClr val="66C0EA"/>
              </a:solidFill>
              <a:latin typeface="微软雅黑" panose="020B0503020204020204" pitchFamily="34" charset="-122"/>
              <a:ea typeface="微软雅黑" panose="020B0503020204020204" pitchFamily="34" charset="-122"/>
            </a:endParaRPr>
          </a:p>
          <a:p>
            <a:pPr algn="dist"/>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367654" y="740585"/>
            <a:ext cx="1839914" cy="0"/>
          </a:xfrm>
          <a:prstGeom prst="line">
            <a:avLst/>
          </a:prstGeom>
          <a:ln w="222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0" name="Rectangle 23"/>
          <p:cNvSpPr/>
          <p:nvPr/>
        </p:nvSpPr>
        <p:spPr>
          <a:xfrm>
            <a:off x="6156325" y="1712595"/>
            <a:ext cx="3629660" cy="3830320"/>
          </a:xfrm>
          <a:prstGeom prst="rect">
            <a:avLst/>
          </a:prstGeom>
          <a:no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p>
            <a:endParaRPr lang="en-US" altLang="zh-CN" sz="2000" dirty="0" smtClean="0">
              <a:solidFill>
                <a:schemeClr val="bg1"/>
              </a:solidFill>
            </a:endParaRPr>
          </a:p>
          <a:p>
            <a:pPr marL="285750" indent="-285750">
              <a:buFont typeface="Arial" panose="020B0604020202020204"/>
              <a:buChar char="•"/>
            </a:pPr>
            <a:r>
              <a:rPr lang="zh-CN" altLang="en-US" sz="2000" dirty="0">
                <a:solidFill>
                  <a:schemeClr val="bg1"/>
                </a:solidFill>
              </a:rPr>
              <a:t>实现机械臂的</a:t>
            </a:r>
            <a:r>
              <a:rPr lang="zh-CN" altLang="en-US" sz="2000" dirty="0">
                <a:solidFill>
                  <a:schemeClr val="bg1"/>
                </a:solidFill>
              </a:rPr>
              <a:t>精准控制</a:t>
            </a:r>
            <a:endParaRPr lang="en-US" altLang="zh-CN" sz="2000" dirty="0">
              <a:solidFill>
                <a:schemeClr val="bg1"/>
              </a:solidFill>
            </a:endParaRPr>
          </a:p>
          <a:p>
            <a:pPr marL="285750" indent="-285750">
              <a:buFont typeface="Arial" panose="020B0604020202020204"/>
              <a:buChar char="•"/>
            </a:pPr>
            <a:endParaRPr lang="zh-CN" altLang="en-US" sz="2000" dirty="0">
              <a:solidFill>
                <a:schemeClr val="bg1"/>
              </a:solidFill>
            </a:endParaRPr>
          </a:p>
          <a:p>
            <a:pPr marL="285750" indent="-285750">
              <a:buFont typeface="Arial" panose="020B0604020202020204"/>
              <a:buChar char="•"/>
            </a:pPr>
            <a:r>
              <a:rPr lang="zh-CN" altLang="en-US" sz="2000" dirty="0">
                <a:solidFill>
                  <a:schemeClr val="bg1"/>
                </a:solidFill>
              </a:rPr>
              <a:t>对</a:t>
            </a:r>
            <a:r>
              <a:rPr lang="zh-CN" altLang="en-US" sz="2000" dirty="0">
                <a:solidFill>
                  <a:schemeClr val="bg1"/>
                </a:solidFill>
              </a:rPr>
              <a:t>CT三维重建影像与术中相机坐标配准技术中所用到的铅丝标记技术进行了试验</a:t>
            </a:r>
            <a:endParaRPr lang="zh-CN" altLang="en-US" sz="2000" dirty="0">
              <a:solidFill>
                <a:schemeClr val="bg1"/>
              </a:solidFill>
            </a:endParaRPr>
          </a:p>
          <a:p>
            <a:pPr marL="285750" indent="-285750">
              <a:buFont typeface="Arial" panose="020B0604020202020204"/>
              <a:buChar char="•"/>
            </a:pPr>
            <a:endParaRPr lang="zh-CN" altLang="en-US" sz="2000" dirty="0" smtClean="0">
              <a:solidFill>
                <a:schemeClr val="bg1"/>
              </a:solidFill>
            </a:endParaRPr>
          </a:p>
        </p:txBody>
      </p:sp>
      <p:pic>
        <p:nvPicPr>
          <p:cNvPr id="5" name="1513ce848b83de9ca02d0cea8cedd757">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2653665" y="862330"/>
            <a:ext cx="2997200" cy="5530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456892"/>
            <a:ext cx="1836819" cy="1944216"/>
          </a:xfrm>
          <a:prstGeom prst="rect">
            <a:avLst/>
          </a:prstGeom>
          <a:solidFill>
            <a:srgbClr val="249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06139" y="2665700"/>
            <a:ext cx="2738081" cy="584775"/>
          </a:xfrm>
          <a:prstGeom prst="rect">
            <a:avLst/>
          </a:prstGeom>
          <a:noFill/>
        </p:spPr>
        <p:txBody>
          <a:bodyPr wrap="square" rtlCol="0">
            <a:spAutoFit/>
          </a:bodyPr>
          <a:lstStyle/>
          <a:p>
            <a:r>
              <a:rPr lang="en-US" altLang="zh-CN" sz="3200" b="1" dirty="0" smtClean="0">
                <a:solidFill>
                  <a:schemeClr val="bg1"/>
                </a:solidFill>
                <a:latin typeface="华文细黑" panose="02010600040101010101" pitchFamily="2" charset="-122"/>
                <a:ea typeface="华文细黑" panose="02010600040101010101" pitchFamily="2" charset="-122"/>
              </a:rPr>
              <a:t>03 </a:t>
            </a:r>
            <a:r>
              <a:rPr lang="zh-CN" altLang="en-US" sz="3200" b="1" dirty="0">
                <a:solidFill>
                  <a:schemeClr val="bg1"/>
                </a:solidFill>
                <a:latin typeface="华文细黑" panose="02010600040101010101" pitchFamily="2" charset="-122"/>
                <a:ea typeface="华文细黑" panose="02010600040101010101" pitchFamily="2" charset="-122"/>
              </a:rPr>
              <a:t>商业模式</a:t>
            </a:r>
            <a:endParaRPr lang="en-US" altLang="zh-CN" sz="3200" b="1" dirty="0">
              <a:solidFill>
                <a:schemeClr val="bg1"/>
              </a:solidFill>
              <a:latin typeface="华文细黑" panose="02010600040101010101" pitchFamily="2" charset="-122"/>
              <a:ea typeface="华文细黑" panose="02010600040101010101" pitchFamily="2" charset="-122"/>
            </a:endParaRPr>
          </a:p>
        </p:txBody>
      </p:sp>
      <p:cxnSp>
        <p:nvCxnSpPr>
          <p:cNvPr id="6" name="直接连接符 5"/>
          <p:cNvCxnSpPr/>
          <p:nvPr/>
        </p:nvCxnSpPr>
        <p:spPr>
          <a:xfrm>
            <a:off x="2349820" y="3428365"/>
            <a:ext cx="5524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285999" y="3628729"/>
            <a:ext cx="3360821" cy="338554"/>
          </a:xfrm>
          <a:prstGeom prst="rect">
            <a:avLst/>
          </a:prstGeom>
          <a:noFill/>
        </p:spPr>
        <p:txBody>
          <a:bodyPr wrap="square" rtlCol="0">
            <a:spAutoFit/>
          </a:bodyPr>
          <a:lstStyle/>
          <a:p>
            <a:r>
              <a:rPr lang="en-US" altLang="zh-CN" sz="1600" dirty="0">
                <a:solidFill>
                  <a:schemeClr val="bg1"/>
                </a:solidFill>
                <a:latin typeface="华文细黑" panose="02010600040101010101" pitchFamily="2" charset="-122"/>
                <a:ea typeface="华文细黑" panose="02010600040101010101" pitchFamily="2" charset="-122"/>
              </a:rPr>
              <a:t>BUSINESS MODEL</a:t>
            </a:r>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8" name="矩形 7"/>
          <p:cNvSpPr/>
          <p:nvPr/>
        </p:nvSpPr>
        <p:spPr>
          <a:xfrm>
            <a:off x="6095998" y="2485961"/>
            <a:ext cx="6096002" cy="1944216"/>
          </a:xfrm>
          <a:prstGeom prst="rect">
            <a:avLst/>
          </a:prstGeom>
          <a:solidFill>
            <a:srgbClr val="249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5705,&quot;width&quot;:5913}"/>
</p:tagLst>
</file>

<file path=ppt/tags/tag2.xml><?xml version="1.0" encoding="utf-8"?>
<p:tagLst xmlns:p="http://schemas.openxmlformats.org/presentationml/2006/main">
  <p:tag name="KSO_WM_MEDIACOVER_FLAG" val="1"/>
  <p:tag name="KSO_WM_UNIT_MEDIACOVER_BTN_STATE" val="1"/>
  <p:tag name="KSO_WM_UNIT_MEDIACOVER_BTNRECT" val="1941*3936*836*836"/>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heme/theme1.xml><?xml version="1.0" encoding="utf-8"?>
<a:theme xmlns:a="http://schemas.openxmlformats.org/drawingml/2006/main" name="Office 主题">
  <a:themeElements>
    <a:clrScheme name="字幕">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2317</Words>
  <Application>WPS 演示</Application>
  <PresentationFormat>宽屏</PresentationFormat>
  <Paragraphs>350</Paragraphs>
  <Slides>22</Slides>
  <Notes>11</Notes>
  <HiddenSlides>0</HiddenSlides>
  <MMClips>3</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22</vt:i4>
      </vt:variant>
    </vt:vector>
  </HeadingPairs>
  <TitlesOfParts>
    <vt:vector size="37" baseType="lpstr">
      <vt:lpstr>Arial</vt:lpstr>
      <vt:lpstr>宋体</vt:lpstr>
      <vt:lpstr>Wingdings</vt:lpstr>
      <vt:lpstr>微软雅黑</vt:lpstr>
      <vt:lpstr>华文细黑</vt:lpstr>
      <vt:lpstr>Times New Roman</vt:lpstr>
      <vt:lpstr>Arial</vt:lpstr>
      <vt:lpstr>Calibri</vt:lpstr>
      <vt:lpstr>MS Mincho</vt:lpstr>
      <vt:lpstr>Segoe Print</vt:lpstr>
      <vt:lpstr>Cambria</vt:lpstr>
      <vt:lpstr>Arial Unicode MS</vt:lpstr>
      <vt:lpstr>Calibri Light</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洪浩明</dc:creator>
  <cp:lastModifiedBy>user</cp:lastModifiedBy>
  <cp:revision>789</cp:revision>
  <cp:lastPrinted>2020-08-05T13:23:00Z</cp:lastPrinted>
  <dcterms:created xsi:type="dcterms:W3CDTF">2017-07-19T02:35:00Z</dcterms:created>
  <dcterms:modified xsi:type="dcterms:W3CDTF">2021-01-15T14:02:02Z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